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55" r:id="rId5"/>
    <p:sldId id="454" r:id="rId6"/>
    <p:sldId id="499" r:id="rId7"/>
    <p:sldId id="445" r:id="rId8"/>
    <p:sldId id="444" r:id="rId9"/>
    <p:sldId id="523" r:id="rId10"/>
    <p:sldId id="456" r:id="rId11"/>
    <p:sldId id="457" r:id="rId12"/>
    <p:sldId id="459" r:id="rId13"/>
    <p:sldId id="458" r:id="rId14"/>
    <p:sldId id="470" r:id="rId15"/>
    <p:sldId id="485" r:id="rId16"/>
    <p:sldId id="543" r:id="rId17"/>
    <p:sldId id="544" r:id="rId18"/>
    <p:sldId id="545" r:id="rId19"/>
    <p:sldId id="546" r:id="rId20"/>
    <p:sldId id="547" r:id="rId21"/>
    <p:sldId id="548" r:id="rId22"/>
    <p:sldId id="471" r:id="rId23"/>
    <p:sldId id="472" r:id="rId24"/>
    <p:sldId id="500" r:id="rId25"/>
    <p:sldId id="473" r:id="rId26"/>
    <p:sldId id="443" r:id="rId27"/>
    <p:sldId id="440" r:id="rId28"/>
    <p:sldId id="474" r:id="rId29"/>
    <p:sldId id="475" r:id="rId30"/>
    <p:sldId id="439" r:id="rId31"/>
    <p:sldId id="501" r:id="rId32"/>
    <p:sldId id="451" r:id="rId33"/>
    <p:sldId id="483" r:id="rId34"/>
    <p:sldId id="48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20" y="-96"/>
      </p:cViewPr>
      <p:guideLst>
        <p:guide orient="horz" pos="2151"/>
        <p:guide pos="3947"/>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1A35E-23D3-41A7-84DD-9B6F8F7FE2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8ACA7-A5C5-4EEF-B785-E78B13277A8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78ACA7-A5C5-4EEF-B785-E78B13277A8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idx="4294967295"/>
            <p:custDataLst>
              <p:tags r:id="rId3"/>
            </p:custDataLst>
          </p:nvPr>
        </p:nvSpPr>
        <p:spPr>
          <a:xfrm>
            <a:off x="685800" y="1143000"/>
            <a:ext cx="5486400" cy="3086100"/>
          </a:xfrm>
          <a:prstGeom prst="rect">
            <a:avLst/>
          </a:prstGeom>
          <a:noFill/>
          <a:ln w="12700">
            <a:solidFill>
              <a:prstClr val="black"/>
            </a:solidFill>
            <a:miter lim="800000"/>
          </a:ln>
        </p:spPr>
      </p:sp>
      <p:sp>
        <p:nvSpPr>
          <p:cNvPr id="39938" name="备注占位符 2"/>
          <p:cNvSpPr>
            <a:spLocks noGrp="1"/>
          </p:cNvSpPr>
          <p:nvPr>
            <p:ph type="body" idx="4294967295"/>
            <p:custDataLst>
              <p:tags r:id="rId4"/>
            </p:custDataLst>
          </p:nvPr>
        </p:nvSpPr>
        <p:spPr>
          <a:xfrm>
            <a:off x="685800" y="4400550"/>
            <a:ext cx="5486400" cy="3600450"/>
          </a:xfrm>
          <a:prstGeom prst="rect">
            <a:avLst/>
          </a:prstGeom>
          <a:noFill/>
          <a:ln>
            <a:miter lim="800000"/>
          </a:ln>
        </p:spPr>
        <p:txBody>
          <a:bodyPr vert="horz" wrap="square" lIns="91440" tIns="45720" rIns="91440" bIns="45720" anchor="t" anchorCtr="0"/>
          <a:lstStyle>
            <a:lvl1pPr marL="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1pPr>
            <a:lvl2pPr marL="4572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2pPr>
            <a:lvl3pPr marL="9144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3pPr>
            <a:lvl4pPr marL="13716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4pPr>
            <a:lvl5pPr marL="18288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5pPr>
          </a:lstStyle>
          <a:p>
            <a:pPr lvl="0" eaLnBrk="1" hangingPunct="1">
              <a:spcBef>
                <a:spcPct val="0"/>
              </a:spcBef>
            </a:pPr>
            <a:endParaRPr lang="zh-CN" altLang="en-US">
              <a:ea typeface="等线" panose="02010600030101010101" charset="-122"/>
            </a:endParaRPr>
          </a:p>
        </p:txBody>
      </p:sp>
      <p:sp>
        <p:nvSpPr>
          <p:cNvPr id="39939" name="灯片编号占位符 3"/>
          <p:cNvSpPr>
            <a:spLocks noGrp="1"/>
          </p:cNvSpPr>
          <p:nvPr>
            <p:custDataLst>
              <p:tags r:id="rId5"/>
            </p:custDataLst>
          </p:nvPr>
        </p:nvSpPr>
        <p:spPr>
          <a:xfrm>
            <a:off x="3884613" y="8685213"/>
            <a:ext cx="2971800" cy="457200"/>
          </a:xfrm>
          <a:prstGeom prst="rect">
            <a:avLst/>
          </a:prstGeom>
          <a:noFill/>
          <a:ln>
            <a:noFill/>
            <a:miter lim="800000"/>
          </a:ln>
        </p:spPr>
        <p:txBody>
          <a:bodyPr anchor="b" anchorCtr="0"/>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lgn="r"/>
            <a:fld id="{18456248-5A81-4FE1-AC28-8EE2776FAFFE}" type="slidenum">
              <a:rPr lang="zh-CN" altLang="en-US" sz="1200">
                <a:latin typeface="Times New Roman" panose="02020603050405020304" pitchFamily="18" charset="0"/>
                <a:ea typeface="宋体" panose="02010600030101010101" pitchFamily="2" charset="-122"/>
              </a:rPr>
            </a:fld>
            <a:endParaRPr lang="zh-CN" altLang="en-US"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noTextEdit="1"/>
          </p:cNvSpPr>
          <p:nvPr>
            <p:ph type="sldImg" idx="4294967295"/>
            <p:custDataLst>
              <p:tags r:id="rId3"/>
            </p:custDataLst>
          </p:nvPr>
        </p:nvSpPr>
        <p:spPr>
          <a:xfrm>
            <a:off x="685800" y="1143000"/>
            <a:ext cx="5486400" cy="3086100"/>
          </a:xfrm>
          <a:prstGeom prst="rect">
            <a:avLst/>
          </a:prstGeom>
          <a:noFill/>
          <a:ln w="12700">
            <a:solidFill>
              <a:prstClr val="black"/>
            </a:solidFill>
            <a:miter lim="800000"/>
          </a:ln>
        </p:spPr>
      </p:sp>
      <p:sp>
        <p:nvSpPr>
          <p:cNvPr id="43010" name="备注占位符 2"/>
          <p:cNvSpPr>
            <a:spLocks noGrp="1"/>
          </p:cNvSpPr>
          <p:nvPr>
            <p:ph type="body" idx="4294967295"/>
            <p:custDataLst>
              <p:tags r:id="rId4"/>
            </p:custDataLst>
          </p:nvPr>
        </p:nvSpPr>
        <p:spPr>
          <a:xfrm>
            <a:off x="685800" y="4400550"/>
            <a:ext cx="5486400" cy="3600450"/>
          </a:xfrm>
          <a:prstGeom prst="rect">
            <a:avLst/>
          </a:prstGeom>
          <a:noFill/>
          <a:ln>
            <a:miter lim="800000"/>
          </a:ln>
        </p:spPr>
        <p:txBody>
          <a:bodyPr vert="horz" wrap="square" lIns="91440" tIns="45720" rIns="91440" bIns="45720" anchor="t" anchorCtr="0"/>
          <a:lstStyle>
            <a:lvl1pPr marL="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1pPr>
            <a:lvl2pPr marL="4572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2pPr>
            <a:lvl3pPr marL="9144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3pPr>
            <a:lvl4pPr marL="13716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4pPr>
            <a:lvl5pPr marL="1828800" indent="0" algn="l" defTabSz="914400" rtl="0" eaLnBrk="1" fontAlgn="base" hangingPunct="1">
              <a:lnSpc>
                <a:spcPct val="100000"/>
              </a:lnSpc>
              <a:spcBef>
                <a:spcPct val="30000"/>
              </a:spcBef>
              <a:spcAft>
                <a:spcPct val="0"/>
              </a:spcAft>
              <a:buClrTx/>
              <a:buSzTx/>
              <a:buFontTx/>
              <a:buNone/>
              <a:defRPr lang="en-US" altLang="en-US" sz="1200">
                <a:solidFill>
                  <a:schemeClr val="tx1"/>
                </a:solidFill>
                <a:latin typeface="等线" panose="02010600030101010101" charset="-122"/>
              </a:defRPr>
            </a:lvl5pPr>
          </a:lstStyle>
          <a:p>
            <a:pPr lvl="0" eaLnBrk="1" hangingPunct="1">
              <a:spcBef>
                <a:spcPct val="0"/>
              </a:spcBef>
            </a:pPr>
            <a:endParaRPr lang="zh-CN" altLang="en-US">
              <a:ea typeface="等线" panose="02010600030101010101" charset="-122"/>
            </a:endParaRPr>
          </a:p>
        </p:txBody>
      </p:sp>
      <p:sp>
        <p:nvSpPr>
          <p:cNvPr id="43011" name="灯片编号占位符 3"/>
          <p:cNvSpPr>
            <a:spLocks noGrp="1"/>
          </p:cNvSpPr>
          <p:nvPr>
            <p:custDataLst>
              <p:tags r:id="rId5"/>
            </p:custDataLst>
          </p:nvPr>
        </p:nvSpPr>
        <p:spPr>
          <a:xfrm>
            <a:off x="3884613" y="8685213"/>
            <a:ext cx="2971800" cy="457200"/>
          </a:xfrm>
          <a:prstGeom prst="rect">
            <a:avLst/>
          </a:prstGeom>
          <a:noFill/>
          <a:ln>
            <a:noFill/>
            <a:miter lim="800000"/>
          </a:ln>
        </p:spPr>
        <p:txBody>
          <a:bodyPr anchor="b" anchorCtr="0"/>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lgn="r"/>
            <a:fld id="{6B491EC0-E8D6-4418-85C5-7ACC74066366}" type="slidenum">
              <a:rPr lang="zh-CN" altLang="en-US" sz="1200">
                <a:latin typeface="Times New Roman" panose="02020603050405020304" pitchFamily="18" charset="0"/>
                <a:ea typeface="宋体" panose="02010600030101010101" pitchFamily="2" charset="-122"/>
              </a:rPr>
            </a:fld>
            <a:endParaRPr lang="zh-CN" altLang="en-US" sz="120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7283" y="84153"/>
            <a:ext cx="1170836" cy="484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7" name="Group 21_1"/>
          <p:cNvGrpSpPr/>
          <p:nvPr userDrawn="1"/>
        </p:nvGrpSpPr>
        <p:grpSpPr>
          <a:xfrm>
            <a:off x="69215" y="-7620"/>
            <a:ext cx="12072620" cy="6792595"/>
            <a:chOff x="-1013679" y="-43169"/>
            <a:chExt cx="12858769" cy="6560166"/>
          </a:xfrm>
        </p:grpSpPr>
        <p:grpSp>
          <p:nvGrpSpPr>
            <p:cNvPr id="8" name="组合 59"/>
            <p:cNvGrpSpPr/>
            <p:nvPr/>
          </p:nvGrpSpPr>
          <p:grpSpPr>
            <a:xfrm>
              <a:off x="9683417" y="6288397"/>
              <a:ext cx="2161673" cy="228600"/>
              <a:chOff x="2805536" y="-1467853"/>
              <a:chExt cx="2161673" cy="228600"/>
            </a:xfrm>
          </p:grpSpPr>
          <p:sp>
            <p:nvSpPr>
              <p:cNvPr id="15" name="椭圆 14"/>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60"/>
            <p:cNvGrpSpPr/>
            <p:nvPr/>
          </p:nvGrpSpPr>
          <p:grpSpPr>
            <a:xfrm flipH="1" flipV="1">
              <a:off x="-1013680" y="-43169"/>
              <a:ext cx="4948008" cy="573258"/>
              <a:chOff x="-460228" y="4964882"/>
              <a:chExt cx="16582544" cy="1921192"/>
            </a:xfrm>
          </p:grpSpPr>
          <p:sp>
            <p:nvSpPr>
              <p:cNvPr id="10"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10" name="Group 21_1"/>
          <p:cNvGrpSpPr/>
          <p:nvPr userDrawn="1"/>
        </p:nvGrpSpPr>
        <p:grpSpPr>
          <a:xfrm>
            <a:off x="69215" y="-7620"/>
            <a:ext cx="12072620" cy="6792595"/>
            <a:chOff x="-1013679" y="-43169"/>
            <a:chExt cx="12858769" cy="6560166"/>
          </a:xfrm>
        </p:grpSpPr>
        <p:grpSp>
          <p:nvGrpSpPr>
            <p:cNvPr id="11" name="组合 59"/>
            <p:cNvGrpSpPr/>
            <p:nvPr/>
          </p:nvGrpSpPr>
          <p:grpSpPr>
            <a:xfrm>
              <a:off x="9683417" y="6288397"/>
              <a:ext cx="2161673" cy="228600"/>
              <a:chOff x="2805536" y="-1467853"/>
              <a:chExt cx="2161673" cy="228600"/>
            </a:xfrm>
          </p:grpSpPr>
          <p:sp>
            <p:nvSpPr>
              <p:cNvPr id="18" name="椭圆 17"/>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60"/>
            <p:cNvGrpSpPr/>
            <p:nvPr/>
          </p:nvGrpSpPr>
          <p:grpSpPr>
            <a:xfrm flipH="1" flipV="1">
              <a:off x="-1013680" y="-43169"/>
              <a:ext cx="4948008" cy="573258"/>
              <a:chOff x="-460228" y="4964882"/>
              <a:chExt cx="16582544" cy="1921192"/>
            </a:xfrm>
          </p:grpSpPr>
          <p:sp>
            <p:nvSpPr>
              <p:cNvPr id="13"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5" name="Group 21_1"/>
          <p:cNvGrpSpPr/>
          <p:nvPr userDrawn="1"/>
        </p:nvGrpSpPr>
        <p:grpSpPr>
          <a:xfrm>
            <a:off x="69215" y="-7620"/>
            <a:ext cx="12072620" cy="6792595"/>
            <a:chOff x="-1013679" y="-43169"/>
            <a:chExt cx="12858769" cy="6560166"/>
          </a:xfrm>
        </p:grpSpPr>
        <p:grpSp>
          <p:nvGrpSpPr>
            <p:cNvPr id="6" name="组合 59"/>
            <p:cNvGrpSpPr/>
            <p:nvPr/>
          </p:nvGrpSpPr>
          <p:grpSpPr>
            <a:xfrm>
              <a:off x="9683417" y="6288397"/>
              <a:ext cx="2161673" cy="228600"/>
              <a:chOff x="2805536" y="-1467853"/>
              <a:chExt cx="2161673" cy="228600"/>
            </a:xfrm>
          </p:grpSpPr>
          <p:sp>
            <p:nvSpPr>
              <p:cNvPr id="13" name="椭圆 12"/>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0"/>
            <p:cNvGrpSpPr/>
            <p:nvPr/>
          </p:nvGrpSpPr>
          <p:grpSpPr>
            <a:xfrm flipH="1" flipV="1">
              <a:off x="-1013680" y="-43169"/>
              <a:ext cx="4948008" cy="573258"/>
              <a:chOff x="-460228" y="4964882"/>
              <a:chExt cx="16582544" cy="1921192"/>
            </a:xfrm>
          </p:grpSpPr>
          <p:sp>
            <p:nvSpPr>
              <p:cNvPr id="8"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8" name="Group 21_1"/>
          <p:cNvGrpSpPr/>
          <p:nvPr userDrawn="1"/>
        </p:nvGrpSpPr>
        <p:grpSpPr>
          <a:xfrm>
            <a:off x="69215" y="-7620"/>
            <a:ext cx="12072620" cy="6792595"/>
            <a:chOff x="-1013679" y="-43169"/>
            <a:chExt cx="12858769" cy="6560166"/>
          </a:xfrm>
        </p:grpSpPr>
        <p:grpSp>
          <p:nvGrpSpPr>
            <p:cNvPr id="9" name="组合 59"/>
            <p:cNvGrpSpPr/>
            <p:nvPr/>
          </p:nvGrpSpPr>
          <p:grpSpPr>
            <a:xfrm>
              <a:off x="9683417" y="6288397"/>
              <a:ext cx="2161673" cy="228600"/>
              <a:chOff x="2805536" y="-1467853"/>
              <a:chExt cx="2161673" cy="228600"/>
            </a:xfrm>
          </p:grpSpPr>
          <p:sp>
            <p:nvSpPr>
              <p:cNvPr id="16" name="椭圆 15"/>
              <p:cNvSpPr/>
              <p:nvPr/>
            </p:nvSpPr>
            <p:spPr>
              <a:xfrm>
                <a:off x="2805536" y="-1467853"/>
                <a:ext cx="228600" cy="228600"/>
              </a:xfrm>
              <a:prstGeom prst="ellipse">
                <a:avLst/>
              </a:prstGeom>
              <a:solidFill>
                <a:srgbClr val="78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88804" y="-1467853"/>
                <a:ext cx="228600" cy="228600"/>
              </a:xfrm>
              <a:prstGeom prst="ellipse">
                <a:avLst/>
              </a:prstGeom>
              <a:solidFill>
                <a:srgbClr val="FDD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2072" y="-1467853"/>
                <a:ext cx="228600" cy="228600"/>
              </a:xfrm>
              <a:prstGeom prst="ellipse">
                <a:avLst/>
              </a:prstGeom>
              <a:solidFill>
                <a:srgbClr val="ED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5340" y="-1467853"/>
                <a:ext cx="228600" cy="228600"/>
              </a:xfrm>
              <a:prstGeom prst="ellipse">
                <a:avLst/>
              </a:prstGeom>
              <a:solidFill>
                <a:srgbClr val="E97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38609" y="-1467853"/>
                <a:ext cx="228600" cy="228600"/>
              </a:xfrm>
              <a:prstGeom prst="ellipse">
                <a:avLst/>
              </a:prstGeom>
              <a:solidFill>
                <a:srgbClr val="AB7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60"/>
            <p:cNvGrpSpPr/>
            <p:nvPr/>
          </p:nvGrpSpPr>
          <p:grpSpPr>
            <a:xfrm flipH="1" flipV="1">
              <a:off x="-1013680" y="-43169"/>
              <a:ext cx="4948008" cy="573258"/>
              <a:chOff x="-460228" y="4964882"/>
              <a:chExt cx="16582544" cy="1921192"/>
            </a:xfrm>
          </p:grpSpPr>
          <p:sp>
            <p:nvSpPr>
              <p:cNvPr id="11"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937283" y="84153"/>
            <a:ext cx="1170836" cy="4847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tags" Target="../tags/tag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9.jpeg"/><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83820" y="5368925"/>
            <a:ext cx="12108180" cy="1489075"/>
            <a:chOff x="-460228" y="4964882"/>
            <a:chExt cx="16582544" cy="1921192"/>
          </a:xfrm>
        </p:grpSpPr>
        <p:sp>
          <p:nvSpPr>
            <p:cNvPr id="6" name="等腰三角形 5"/>
            <p:cNvSpPr/>
            <p:nvPr/>
          </p:nvSpPr>
          <p:spPr>
            <a:xfrm>
              <a:off x="-460228" y="5749042"/>
              <a:ext cx="3560710" cy="113703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78B6A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5"/>
            <p:cNvSpPr/>
            <p:nvPr/>
          </p:nvSpPr>
          <p:spPr>
            <a:xfrm>
              <a:off x="1498898" y="5414211"/>
              <a:ext cx="4355342" cy="147186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137032 h 1137032"/>
                <a:gd name="connsiteX1-19" fmla="*/ 1780355 w 3560710"/>
                <a:gd name="connsiteY1-20" fmla="*/ 88 h 1137032"/>
                <a:gd name="connsiteX2-21" fmla="*/ 3560710 w 3560710"/>
                <a:gd name="connsiteY2-22" fmla="*/ 1137032 h 1137032"/>
                <a:gd name="connsiteX3-23" fmla="*/ 0 w 3560710"/>
                <a:gd name="connsiteY3-24" fmla="*/ 1137032 h 1137032"/>
                <a:gd name="connsiteX0-25" fmla="*/ 0 w 3560710"/>
                <a:gd name="connsiteY0-26" fmla="*/ 1137032 h 1137032"/>
                <a:gd name="connsiteX1-27" fmla="*/ 1780355 w 3560710"/>
                <a:gd name="connsiteY1-28" fmla="*/ 88 h 1137032"/>
                <a:gd name="connsiteX2-29" fmla="*/ 3560710 w 3560710"/>
                <a:gd name="connsiteY2-30" fmla="*/ 1137032 h 1137032"/>
                <a:gd name="connsiteX3-31" fmla="*/ 0 w 3560710"/>
                <a:gd name="connsiteY3-32"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298852" y="-9500"/>
                    <a:pt x="1780355" y="88"/>
                  </a:cubicBezTo>
                  <a:cubicBezTo>
                    <a:pt x="2261858" y="9676"/>
                    <a:pt x="2967258" y="758051"/>
                    <a:pt x="3560710" y="1137032"/>
                  </a:cubicBezTo>
                  <a:lnTo>
                    <a:pt x="0" y="1137032"/>
                  </a:lnTo>
                  <a:close/>
                </a:path>
              </a:pathLst>
            </a:custGeom>
            <a:solidFill>
              <a:srgbClr val="FDD06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5"/>
            <p:cNvSpPr/>
            <p:nvPr/>
          </p:nvSpPr>
          <p:spPr>
            <a:xfrm>
              <a:off x="3763709" y="4964882"/>
              <a:ext cx="5327811" cy="1921192"/>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ED935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5"/>
            <p:cNvSpPr/>
            <p:nvPr/>
          </p:nvSpPr>
          <p:spPr>
            <a:xfrm>
              <a:off x="6780019" y="5781117"/>
              <a:ext cx="5439657" cy="1076883"/>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 name="connsiteX0-17" fmla="*/ 0 w 3560710"/>
                <a:gd name="connsiteY0-18" fmla="*/ 1076883 h 1076883"/>
                <a:gd name="connsiteX1-19" fmla="*/ 2134761 w 3560710"/>
                <a:gd name="connsiteY1-20" fmla="*/ 97 h 1076883"/>
                <a:gd name="connsiteX2-21" fmla="*/ 3560710 w 3560710"/>
                <a:gd name="connsiteY2-22" fmla="*/ 1076883 h 1076883"/>
                <a:gd name="connsiteX3-23" fmla="*/ 0 w 3560710"/>
                <a:gd name="connsiteY3-24" fmla="*/ 1076883 h 1076883"/>
              </a:gdLst>
              <a:ahLst/>
              <a:cxnLst>
                <a:cxn ang="0">
                  <a:pos x="connsiteX0-1" y="connsiteY0-2"/>
                </a:cxn>
                <a:cxn ang="0">
                  <a:pos x="connsiteX1-3" y="connsiteY1-4"/>
                </a:cxn>
                <a:cxn ang="0">
                  <a:pos x="connsiteX2-5" y="connsiteY2-6"/>
                </a:cxn>
                <a:cxn ang="0">
                  <a:pos x="connsiteX3-7" y="connsiteY3-8"/>
                </a:cxn>
              </a:cxnLst>
              <a:rect l="l" t="t" r="r" b="b"/>
              <a:pathLst>
                <a:path w="3560710" h="1076883">
                  <a:moveTo>
                    <a:pt x="0" y="1076883"/>
                  </a:moveTo>
                  <a:cubicBezTo>
                    <a:pt x="593452" y="697902"/>
                    <a:pt x="1456530" y="-9491"/>
                    <a:pt x="2134761" y="97"/>
                  </a:cubicBezTo>
                  <a:cubicBezTo>
                    <a:pt x="2812992" y="9685"/>
                    <a:pt x="2967258" y="697902"/>
                    <a:pt x="3560710" y="1076883"/>
                  </a:cubicBezTo>
                  <a:lnTo>
                    <a:pt x="0" y="1076883"/>
                  </a:lnTo>
                  <a:close/>
                </a:path>
              </a:pathLst>
            </a:custGeom>
            <a:solidFill>
              <a:srgbClr val="E9746E">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5"/>
            <p:cNvSpPr/>
            <p:nvPr/>
          </p:nvSpPr>
          <p:spPr>
            <a:xfrm>
              <a:off x="9613231" y="5220014"/>
              <a:ext cx="6509085" cy="1637986"/>
            </a:xfrm>
            <a:custGeom>
              <a:avLst/>
              <a:gdLst>
                <a:gd name="connsiteX0" fmla="*/ 0 w 3560710"/>
                <a:gd name="connsiteY0" fmla="*/ 1136944 h 1136944"/>
                <a:gd name="connsiteX1" fmla="*/ 1780355 w 3560710"/>
                <a:gd name="connsiteY1" fmla="*/ 0 h 1136944"/>
                <a:gd name="connsiteX2" fmla="*/ 3560710 w 3560710"/>
                <a:gd name="connsiteY2" fmla="*/ 1136944 h 1136944"/>
                <a:gd name="connsiteX3" fmla="*/ 0 w 3560710"/>
                <a:gd name="connsiteY3" fmla="*/ 1136944 h 1136944"/>
                <a:gd name="connsiteX0-1" fmla="*/ 0 w 3560710"/>
                <a:gd name="connsiteY0-2" fmla="*/ 1136944 h 1136944"/>
                <a:gd name="connsiteX1-3" fmla="*/ 1780355 w 3560710"/>
                <a:gd name="connsiteY1-4" fmla="*/ 0 h 1136944"/>
                <a:gd name="connsiteX2-5" fmla="*/ 3560710 w 3560710"/>
                <a:gd name="connsiteY2-6" fmla="*/ 1136944 h 1136944"/>
                <a:gd name="connsiteX3-7" fmla="*/ 0 w 3560710"/>
                <a:gd name="connsiteY3-8" fmla="*/ 1136944 h 1136944"/>
                <a:gd name="connsiteX0-9" fmla="*/ 0 w 3560710"/>
                <a:gd name="connsiteY0-10" fmla="*/ 1137032 h 1137032"/>
                <a:gd name="connsiteX1-11" fmla="*/ 1780355 w 3560710"/>
                <a:gd name="connsiteY1-12" fmla="*/ 88 h 1137032"/>
                <a:gd name="connsiteX2-13" fmla="*/ 3560710 w 3560710"/>
                <a:gd name="connsiteY2-14" fmla="*/ 1137032 h 1137032"/>
                <a:gd name="connsiteX3-15" fmla="*/ 0 w 3560710"/>
                <a:gd name="connsiteY3-16" fmla="*/ 1137032 h 1137032"/>
              </a:gdLst>
              <a:ahLst/>
              <a:cxnLst>
                <a:cxn ang="0">
                  <a:pos x="connsiteX0-1" y="connsiteY0-2"/>
                </a:cxn>
                <a:cxn ang="0">
                  <a:pos x="connsiteX1-3" y="connsiteY1-4"/>
                </a:cxn>
                <a:cxn ang="0">
                  <a:pos x="connsiteX2-5" y="connsiteY2-6"/>
                </a:cxn>
                <a:cxn ang="0">
                  <a:pos x="connsiteX3-7" y="connsiteY3-8"/>
                </a:cxn>
              </a:cxnLst>
              <a:rect l="l" t="t" r="r" b="b"/>
              <a:pathLst>
                <a:path w="3560710" h="1137032">
                  <a:moveTo>
                    <a:pt x="0" y="1137032"/>
                  </a:moveTo>
                  <a:cubicBezTo>
                    <a:pt x="593452" y="758051"/>
                    <a:pt x="1102124" y="-9500"/>
                    <a:pt x="1780355" y="88"/>
                  </a:cubicBezTo>
                  <a:cubicBezTo>
                    <a:pt x="2458586" y="9676"/>
                    <a:pt x="2967258" y="758051"/>
                    <a:pt x="3560710" y="1137032"/>
                  </a:cubicBezTo>
                  <a:lnTo>
                    <a:pt x="0" y="1137032"/>
                  </a:lnTo>
                  <a:close/>
                </a:path>
              </a:pathLst>
            </a:custGeom>
            <a:solidFill>
              <a:srgbClr val="AB7DB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523244" y="1393550"/>
            <a:ext cx="11006455" cy="922020"/>
          </a:xfrm>
          <a:prstGeom prst="rect">
            <a:avLst/>
          </a:prstGeom>
          <a:noFill/>
        </p:spPr>
        <p:txBody>
          <a:bodyPr wrap="none" lIns="91440" tIns="45720" rIns="91440" bIns="45720">
            <a:spAutoFit/>
            <a:scene3d>
              <a:camera prst="orthographicFront"/>
              <a:lightRig rig="soft" dir="tl"/>
            </a:scene3d>
            <a:sp3d contourW="25400" prstMaterial="matte">
              <a:bevelT w="25400" h="55880" prst="artDeco"/>
              <a:contourClr>
                <a:schemeClr val="accent2">
                  <a:tint val="20000"/>
                </a:schemeClr>
              </a:contourClr>
            </a:sp3d>
          </a:bodyPr>
          <a:lstStyle/>
          <a:p>
            <a:pPr algn="ctr"/>
            <a:r>
              <a:rPr kumimoji="0" lang="zh-CN" sz="5400" b="1" i="0" u="none" strike="noStrike" cap="none" spc="50" normalizeH="0" baseline="0" smtClean="0">
                <a:ln w="11430"/>
                <a:solidFill>
                  <a:srgbClr val="002060"/>
                </a:solidFill>
                <a:effectLst/>
                <a:latin typeface="宋体" panose="02010600030101010101" pitchFamily="2" charset="-122"/>
                <a:ea typeface="宋体" panose="02010600030101010101" pitchFamily="2" charset="-122"/>
                <a:cs typeface="Times New Roman" panose="02020603050405020304" pitchFamily="18" charset="0"/>
              </a:rPr>
              <a:t>第</a:t>
            </a:r>
            <a:r>
              <a:rPr lang="zh-CN" altLang="en-US" sz="54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rPr>
              <a:t>二章  微粒间相互作用与物质性质</a:t>
            </a:r>
            <a:endParaRPr lang="zh-CN" altLang="en-US" sz="54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endParaRPr>
          </a:p>
        </p:txBody>
      </p:sp>
      <p:sp>
        <p:nvSpPr>
          <p:cNvPr id="5" name="矩形 4"/>
          <p:cNvSpPr/>
          <p:nvPr/>
        </p:nvSpPr>
        <p:spPr>
          <a:xfrm>
            <a:off x="3490917" y="2927075"/>
            <a:ext cx="5209540" cy="829945"/>
          </a:xfrm>
          <a:prstGeom prst="rect">
            <a:avLst/>
          </a:prstGeom>
          <a:noFill/>
        </p:spPr>
        <p:txBody>
          <a:bodyPr wrap="none" lIns="91440" tIns="45720" rIns="91440" bIns="45720">
            <a:spAutoFit/>
            <a:scene3d>
              <a:camera prst="orthographicFront"/>
              <a:lightRig rig="soft" dir="tl"/>
            </a:scene3d>
            <a:sp3d contourW="25400" prstMaterial="matte">
              <a:bevelT w="25400" h="55880" prst="artDeco"/>
              <a:contourClr>
                <a:schemeClr val="accent2">
                  <a:tint val="20000"/>
                </a:schemeClr>
              </a:contourClr>
            </a:sp3d>
          </a:bodyPr>
          <a:lstStyle/>
          <a:p>
            <a:pPr algn="ctr"/>
            <a:r>
              <a:rPr kumimoji="0" lang="zh-CN" sz="4800" b="1" i="0" u="none" strike="noStrike" cap="none" spc="50" normalizeH="0" baseline="0" smtClean="0">
                <a:ln w="11430"/>
                <a:solidFill>
                  <a:srgbClr val="002060"/>
                </a:solidFill>
                <a:effectLst/>
                <a:latin typeface="宋体" panose="02010600030101010101" pitchFamily="2" charset="-122"/>
                <a:ea typeface="宋体" panose="02010600030101010101" pitchFamily="2" charset="-122"/>
                <a:cs typeface="Times New Roman" panose="02020603050405020304" pitchFamily="18" charset="0"/>
              </a:rPr>
              <a:t>第</a:t>
            </a:r>
            <a:r>
              <a:rPr lang="en-US" altLang="zh-CN"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rPr>
              <a:t>1</a:t>
            </a:r>
            <a:r>
              <a:rPr lang="zh-CN" altLang="en-US"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rPr>
              <a:t>节  共价键模型</a:t>
            </a:r>
            <a:endParaRPr lang="zh-CN" altLang="en-US" sz="4800" b="1" cap="none" spc="50" smtClean="0">
              <a:ln w="11430"/>
              <a:solidFill>
                <a:srgbClr val="002060"/>
              </a:solidFill>
              <a:effectLst/>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29540" y="37211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交流研讨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12" name="文本框 11"/>
          <p:cNvSpPr txBox="1"/>
          <p:nvPr/>
        </p:nvSpPr>
        <p:spPr>
          <a:xfrm>
            <a:off x="736600" y="1078865"/>
            <a:ext cx="10552430" cy="1938020"/>
          </a:xfrm>
          <a:prstGeom prst="rect">
            <a:avLst/>
          </a:prstGeom>
          <a:noFill/>
        </p:spPr>
        <p:txBody>
          <a:bodyPr wrap="square" rtlCol="0">
            <a:spAutoFit/>
          </a:bodyPr>
          <a:lstStyle/>
          <a:p>
            <a:pPr algn="l" fontAlgn="auto">
              <a:lnSpc>
                <a:spcPct val="150000"/>
              </a:lnSpc>
            </a:pPr>
            <a:r>
              <a:rPr lang="en-US" altLang="zh-CN" sz="2000" b="1">
                <a:sym typeface="+mn-ea"/>
              </a:rPr>
              <a:t>    </a:t>
            </a:r>
            <a:r>
              <a:rPr lang="zh-CN" altLang="en-US" sz="2000" b="1">
                <a:sym typeface="+mn-ea"/>
              </a:rPr>
              <a:t>通过</a:t>
            </a:r>
            <a:r>
              <a:rPr lang="en-US" altLang="zh-CN" sz="2000" b="1">
                <a:sym typeface="+mn-ea"/>
              </a:rPr>
              <a:t>“</a:t>
            </a:r>
            <a:r>
              <a:rPr lang="zh-CN" altLang="en-US" sz="2000" b="1">
                <a:sym typeface="+mn-ea"/>
              </a:rPr>
              <a:t>人工固氮</a:t>
            </a:r>
            <a:r>
              <a:rPr lang="en-US" altLang="zh-CN" sz="2000" b="1">
                <a:sym typeface="+mn-ea"/>
              </a:rPr>
              <a:t>”</a:t>
            </a:r>
            <a:r>
              <a:rPr lang="zh-CN" altLang="en-US" sz="2000" b="1">
                <a:sym typeface="+mn-ea"/>
              </a:rPr>
              <a:t>将空气中的氮气转化为含氮化合物用于生产化肥或其他化工产品是人类突破的重要课题。解决这个课题的难点在于氮分子中的共价三键使构成氮分子的两个氮原子紧紧地结合在一起，由此氮气的性质非常稳定。请从轨道重叠的角度解释氮分子中的共价三键是如何形成的。</a:t>
            </a:r>
            <a:endParaRPr lang="zh-CN" altLang="en-US" sz="2000" b="1">
              <a:sym typeface="+mn-ea"/>
            </a:endParaRPr>
          </a:p>
        </p:txBody>
      </p:sp>
      <p:pic>
        <p:nvPicPr>
          <p:cNvPr id="6" name="图片 5"/>
          <p:cNvPicPr>
            <a:picLocks noChangeAspect="1"/>
          </p:cNvPicPr>
          <p:nvPr/>
        </p:nvPicPr>
        <p:blipFill>
          <a:blip r:embed="rId1"/>
          <a:srcRect r="10722" b="19267"/>
          <a:stretch>
            <a:fillRect/>
          </a:stretch>
        </p:blipFill>
        <p:spPr>
          <a:xfrm rot="5400000">
            <a:off x="6388735" y="3791585"/>
            <a:ext cx="2474595" cy="2168525"/>
          </a:xfrm>
          <a:prstGeom prst="rect">
            <a:avLst/>
          </a:prstGeom>
        </p:spPr>
      </p:pic>
      <p:pic>
        <p:nvPicPr>
          <p:cNvPr id="5" name="图片 4"/>
          <p:cNvPicPr>
            <a:picLocks noChangeAspect="1"/>
          </p:cNvPicPr>
          <p:nvPr/>
        </p:nvPicPr>
        <p:blipFill>
          <a:blip r:embed="rId1"/>
          <a:srcRect t="21418" r="21611" b="12482"/>
          <a:stretch>
            <a:fillRect/>
          </a:stretch>
        </p:blipFill>
        <p:spPr>
          <a:xfrm rot="5400000">
            <a:off x="4584065" y="3834765"/>
            <a:ext cx="2139315" cy="1775460"/>
          </a:xfrm>
          <a:prstGeom prst="rect">
            <a:avLst/>
          </a:prstGeom>
        </p:spPr>
      </p:pic>
      <p:sp>
        <p:nvSpPr>
          <p:cNvPr id="10" name="文本框 9"/>
          <p:cNvSpPr txBox="1"/>
          <p:nvPr/>
        </p:nvSpPr>
        <p:spPr>
          <a:xfrm>
            <a:off x="335280" y="3222625"/>
            <a:ext cx="333375" cy="368300"/>
          </a:xfrm>
          <a:prstGeom prst="rect">
            <a:avLst/>
          </a:prstGeom>
          <a:noFill/>
        </p:spPr>
        <p:txBody>
          <a:bodyPr wrap="none" rtlCol="0">
            <a:spAutoFit/>
          </a:bodyPr>
          <a:lstStyle/>
          <a:p>
            <a:pPr algn="l"/>
            <a:r>
              <a:rPr lang="en-US" altLang="zh-CN" b="1">
                <a:sym typeface="+mn-ea"/>
              </a:rPr>
              <a:t>N</a:t>
            </a:r>
            <a:endParaRPr lang="en-US" altLang="zh-CN" b="1"/>
          </a:p>
        </p:txBody>
      </p:sp>
      <p:sp>
        <p:nvSpPr>
          <p:cNvPr id="7" name="矩形 6"/>
          <p:cNvSpPr/>
          <p:nvPr/>
        </p:nvSpPr>
        <p:spPr>
          <a:xfrm>
            <a:off x="1009650" y="3279140"/>
            <a:ext cx="454660" cy="236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13" name="矩形 12"/>
          <p:cNvSpPr/>
          <p:nvPr/>
        </p:nvSpPr>
        <p:spPr>
          <a:xfrm>
            <a:off x="1546860" y="3288665"/>
            <a:ext cx="454660" cy="236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4" name="矩形 13"/>
          <p:cNvSpPr/>
          <p:nvPr/>
        </p:nvSpPr>
        <p:spPr>
          <a:xfrm>
            <a:off x="1969135" y="3288665"/>
            <a:ext cx="454660" cy="236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5" name="矩形 14"/>
          <p:cNvSpPr/>
          <p:nvPr/>
        </p:nvSpPr>
        <p:spPr>
          <a:xfrm>
            <a:off x="2419985" y="3288665"/>
            <a:ext cx="454660" cy="236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8" name="文本框 17"/>
          <p:cNvSpPr txBox="1"/>
          <p:nvPr/>
        </p:nvSpPr>
        <p:spPr>
          <a:xfrm>
            <a:off x="1042035" y="3439160"/>
            <a:ext cx="389890" cy="368300"/>
          </a:xfrm>
          <a:prstGeom prst="rect">
            <a:avLst/>
          </a:prstGeom>
          <a:noFill/>
        </p:spPr>
        <p:txBody>
          <a:bodyPr wrap="none" rtlCol="0">
            <a:spAutoFit/>
          </a:bodyPr>
          <a:lstStyle/>
          <a:p>
            <a:pPr algn="l"/>
            <a:r>
              <a:rPr lang="en-US" altLang="zh-CN" b="1">
                <a:sym typeface="+mn-ea"/>
              </a:rPr>
              <a:t>2s</a:t>
            </a:r>
            <a:endParaRPr lang="en-US" altLang="zh-CN" b="1"/>
          </a:p>
        </p:txBody>
      </p:sp>
      <p:sp>
        <p:nvSpPr>
          <p:cNvPr id="19" name="文本框 18"/>
          <p:cNvSpPr txBox="1"/>
          <p:nvPr/>
        </p:nvSpPr>
        <p:spPr>
          <a:xfrm>
            <a:off x="2001520" y="3448685"/>
            <a:ext cx="421005" cy="368300"/>
          </a:xfrm>
          <a:prstGeom prst="rect">
            <a:avLst/>
          </a:prstGeom>
          <a:noFill/>
        </p:spPr>
        <p:txBody>
          <a:bodyPr wrap="none" rtlCol="0">
            <a:spAutoFit/>
          </a:bodyPr>
          <a:lstStyle/>
          <a:p>
            <a:pPr algn="l"/>
            <a:r>
              <a:rPr lang="en-US" altLang="zh-CN" b="1">
                <a:sym typeface="+mn-ea"/>
              </a:rPr>
              <a:t>2p</a:t>
            </a:r>
            <a:endParaRPr lang="en-US" altLang="zh-CN" b="1"/>
          </a:p>
        </p:txBody>
      </p:sp>
      <p:grpSp>
        <p:nvGrpSpPr>
          <p:cNvPr id="27" name="组合 26"/>
          <p:cNvGrpSpPr/>
          <p:nvPr/>
        </p:nvGrpSpPr>
        <p:grpSpPr>
          <a:xfrm>
            <a:off x="5645785" y="3318510"/>
            <a:ext cx="1513840" cy="498475"/>
            <a:chOff x="6626" y="5226"/>
            <a:chExt cx="2384" cy="785"/>
          </a:xfrm>
        </p:grpSpPr>
        <p:sp>
          <p:nvSpPr>
            <p:cNvPr id="20" name="椭圆形标注 19"/>
            <p:cNvSpPr/>
            <p:nvPr/>
          </p:nvSpPr>
          <p:spPr>
            <a:xfrm>
              <a:off x="6626" y="5241"/>
              <a:ext cx="2385" cy="770"/>
            </a:xfrm>
            <a:prstGeom prst="wedgeEllipseCallout">
              <a:avLst>
                <a:gd name="adj1" fmla="val -35995"/>
                <a:gd name="adj2" fmla="val 14883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FF0000"/>
                </a:solidFill>
              </a:endParaRPr>
            </a:p>
          </p:txBody>
        </p:sp>
        <p:sp>
          <p:nvSpPr>
            <p:cNvPr id="21" name="椭圆形标注 20"/>
            <p:cNvSpPr/>
            <p:nvPr/>
          </p:nvSpPr>
          <p:spPr>
            <a:xfrm>
              <a:off x="6626" y="5226"/>
              <a:ext cx="2385" cy="770"/>
            </a:xfrm>
            <a:prstGeom prst="wedgeEllipseCallout">
              <a:avLst>
                <a:gd name="adj1" fmla="val 39937"/>
                <a:gd name="adj2" fmla="val 1703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rPr>
                <a:t>肩并肩</a:t>
              </a:r>
              <a:endParaRPr lang="zh-CN" altLang="en-US" sz="2000" b="1">
                <a:solidFill>
                  <a:srgbClr val="FF0000"/>
                </a:solidFill>
              </a:endParaRPr>
            </a:p>
          </p:txBody>
        </p:sp>
      </p:grpSp>
      <p:grpSp>
        <p:nvGrpSpPr>
          <p:cNvPr id="25" name="组合 24"/>
          <p:cNvGrpSpPr/>
          <p:nvPr/>
        </p:nvGrpSpPr>
        <p:grpSpPr>
          <a:xfrm>
            <a:off x="5577205" y="5792470"/>
            <a:ext cx="1525270" cy="488950"/>
            <a:chOff x="6518" y="9122"/>
            <a:chExt cx="2402" cy="770"/>
          </a:xfrm>
        </p:grpSpPr>
        <p:sp>
          <p:nvSpPr>
            <p:cNvPr id="8" name="椭圆形标注 7"/>
            <p:cNvSpPr/>
            <p:nvPr/>
          </p:nvSpPr>
          <p:spPr>
            <a:xfrm>
              <a:off x="6518" y="9122"/>
              <a:ext cx="2385" cy="770"/>
            </a:xfrm>
            <a:prstGeom prst="wedgeEllipseCallout">
              <a:avLst>
                <a:gd name="adj1" fmla="val -3752"/>
                <a:gd name="adj2" fmla="val -16883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rPr>
                <a:t>头碰头</a:t>
              </a:r>
              <a:endParaRPr lang="zh-CN" altLang="en-US" sz="2000" b="1">
                <a:solidFill>
                  <a:srgbClr val="FF0000"/>
                </a:solidFill>
              </a:endParaRPr>
            </a:p>
          </p:txBody>
        </p:sp>
        <p:sp>
          <p:nvSpPr>
            <p:cNvPr id="23" name="椭圆形标注 22"/>
            <p:cNvSpPr/>
            <p:nvPr/>
          </p:nvSpPr>
          <p:spPr>
            <a:xfrm>
              <a:off x="6536" y="9122"/>
              <a:ext cx="2385" cy="770"/>
            </a:xfrm>
            <a:prstGeom prst="wedgeEllipseCallout">
              <a:avLst>
                <a:gd name="adj1" fmla="val 24758"/>
                <a:gd name="adj2" fmla="val -16883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rPr>
                <a:t>头碰头</a:t>
              </a:r>
              <a:endParaRPr lang="zh-CN" altLang="en-US" sz="2000" b="1">
                <a:solidFill>
                  <a:srgbClr val="FF0000"/>
                </a:solidFill>
              </a:endParaRPr>
            </a:p>
          </p:txBody>
        </p:sp>
      </p:grpSp>
      <p:grpSp>
        <p:nvGrpSpPr>
          <p:cNvPr id="26" name="组合 25"/>
          <p:cNvGrpSpPr/>
          <p:nvPr/>
        </p:nvGrpSpPr>
        <p:grpSpPr>
          <a:xfrm>
            <a:off x="3360420" y="5436870"/>
            <a:ext cx="1520825" cy="488950"/>
            <a:chOff x="3027" y="8562"/>
            <a:chExt cx="2395" cy="770"/>
          </a:xfrm>
        </p:grpSpPr>
        <p:sp>
          <p:nvSpPr>
            <p:cNvPr id="22" name="椭圆形标注 21"/>
            <p:cNvSpPr/>
            <p:nvPr/>
          </p:nvSpPr>
          <p:spPr>
            <a:xfrm>
              <a:off x="3027" y="8562"/>
              <a:ext cx="2385" cy="770"/>
            </a:xfrm>
            <a:prstGeom prst="wedgeEllipseCallout">
              <a:avLst>
                <a:gd name="adj1" fmla="val 86771"/>
                <a:gd name="adj2" fmla="val -8259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rPr>
                <a:t>肩并肩</a:t>
              </a:r>
              <a:endParaRPr lang="zh-CN" altLang="en-US" sz="2000" b="1">
                <a:solidFill>
                  <a:srgbClr val="FF0000"/>
                </a:solidFill>
              </a:endParaRPr>
            </a:p>
          </p:txBody>
        </p:sp>
        <p:sp>
          <p:nvSpPr>
            <p:cNvPr id="24" name="椭圆形标注 23"/>
            <p:cNvSpPr/>
            <p:nvPr/>
          </p:nvSpPr>
          <p:spPr>
            <a:xfrm>
              <a:off x="3038" y="8562"/>
              <a:ext cx="2385" cy="770"/>
            </a:xfrm>
            <a:prstGeom prst="wedgeEllipseCallout">
              <a:avLst>
                <a:gd name="adj1" fmla="val 189287"/>
                <a:gd name="adj2" fmla="val -8649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rPr>
                <a:t>肩并肩</a:t>
              </a:r>
              <a:endParaRPr lang="zh-CN" altLang="en-US" sz="2000" b="1">
                <a:solidFill>
                  <a:srgbClr val="FF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13" grpId="0"/>
      <p:bldP spid="14" grpId="0"/>
      <p:bldP spid="15"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00660" y="344170"/>
            <a:ext cx="350520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二</a:t>
            </a:r>
            <a:r>
              <a:rPr lang="en-US" altLang="zh-CN" sz="3600" b="1">
                <a:solidFill>
                  <a:schemeClr val="tx1"/>
                </a:solidFill>
                <a:effectLst>
                  <a:outerShdw blurRad="38100" dist="19050" dir="2700000" algn="tl" rotWithShape="0">
                    <a:schemeClr val="dk1">
                      <a:alpha val="40000"/>
                    </a:schemeClr>
                  </a:outerShdw>
                </a:effectLst>
              </a:rPr>
              <a:t>.</a:t>
            </a:r>
            <a:r>
              <a:rPr lang="zh-CN" altLang="en-US" sz="3600" b="1">
                <a:solidFill>
                  <a:schemeClr val="tx1"/>
                </a:solidFill>
                <a:effectLst>
                  <a:outerShdw blurRad="38100" dist="19050" dir="2700000" algn="tl" rotWithShape="0">
                    <a:schemeClr val="dk1">
                      <a:alpha val="40000"/>
                    </a:schemeClr>
                  </a:outerShdw>
                </a:effectLst>
              </a:rPr>
              <a:t>共价键的类型</a:t>
            </a:r>
            <a:endParaRPr lang="zh-CN" altLang="en-US" sz="3600" b="1">
              <a:solidFill>
                <a:schemeClr val="tx1"/>
              </a:solidFill>
              <a:effectLst>
                <a:outerShdw blurRad="38100" dist="19050" dir="2700000" algn="tl" rotWithShape="0">
                  <a:schemeClr val="dk1">
                    <a:alpha val="40000"/>
                  </a:schemeClr>
                </a:outerShdw>
              </a:effectLst>
            </a:endParaRPr>
          </a:p>
        </p:txBody>
      </p:sp>
      <p:sp>
        <p:nvSpPr>
          <p:cNvPr id="2" name="矩形 1"/>
          <p:cNvSpPr/>
          <p:nvPr/>
        </p:nvSpPr>
        <p:spPr>
          <a:xfrm>
            <a:off x="408623" y="1144905"/>
            <a:ext cx="20224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1.</a:t>
            </a:r>
            <a:r>
              <a:rPr lang="en-US" altLang="zh-CN"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σ</a:t>
            </a:r>
            <a:r>
              <a:rPr lang="zh-CN" altLang="en-US" sz="2800" b="1">
                <a:solidFill>
                  <a:srgbClr val="FF0000"/>
                </a:solidFill>
                <a:effectLst>
                  <a:outerShdw blurRad="38100" dist="19050" dir="2700000" algn="tl" rotWithShape="0">
                    <a:schemeClr val="dk1">
                      <a:alpha val="40000"/>
                    </a:schemeClr>
                  </a:outerShdw>
                </a:effectLst>
              </a:rPr>
              <a:t>键与</a:t>
            </a:r>
            <a:r>
              <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π键</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3" name="文本框 2"/>
          <p:cNvSpPr txBox="1"/>
          <p:nvPr/>
        </p:nvSpPr>
        <p:spPr>
          <a:xfrm>
            <a:off x="670560" y="1804670"/>
            <a:ext cx="1127760" cy="521970"/>
          </a:xfrm>
          <a:prstGeom prst="rect">
            <a:avLst/>
          </a:prstGeom>
          <a:noFill/>
        </p:spPr>
        <p:txBody>
          <a:bodyPr wrap="none" rtlCol="0">
            <a:spAutoFit/>
          </a:bodyPr>
          <a:lstStyle/>
          <a:p>
            <a:pPr algn="l"/>
            <a:r>
              <a:rPr lang="en-US" altLang="zh-CN"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σ</a:t>
            </a:r>
            <a:r>
              <a:rPr lang="zh-CN" altLang="en-US" sz="2800" b="1">
                <a:solidFill>
                  <a:srgbClr val="FF0000"/>
                </a:solidFill>
                <a:effectLst>
                  <a:outerShdw blurRad="38100" dist="19050" dir="2700000" algn="tl" rotWithShape="0">
                    <a:schemeClr val="dk1">
                      <a:alpha val="40000"/>
                    </a:schemeClr>
                  </a:outerShdw>
                </a:effectLst>
                <a:sym typeface="+mn-ea"/>
              </a:rPr>
              <a:t>键：</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 name="文本框 3"/>
          <p:cNvSpPr txBox="1"/>
          <p:nvPr/>
        </p:nvSpPr>
        <p:spPr>
          <a:xfrm>
            <a:off x="1638300" y="1897380"/>
            <a:ext cx="9337040" cy="398780"/>
          </a:xfrm>
          <a:prstGeom prst="rect">
            <a:avLst/>
          </a:prstGeom>
          <a:noFill/>
        </p:spPr>
        <p:txBody>
          <a:bodyPr wrap="none" rtlCol="0">
            <a:spAutoFit/>
            <a:scene3d>
              <a:camera prst="orthographicFront"/>
              <a:lightRig rig="threePt" dir="t"/>
            </a:scene3d>
          </a:bodyPr>
          <a:lstStyle/>
          <a:p>
            <a:pPr algn="l"/>
            <a:r>
              <a:rPr sz="2000" b="1"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原子轨道以"头碰头"方式相互重叠导致电子在核间出现的概率增大而形成的共价键</a:t>
            </a:r>
            <a:endParaRPr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 name="文本框 4"/>
          <p:cNvSpPr txBox="1"/>
          <p:nvPr/>
        </p:nvSpPr>
        <p:spPr>
          <a:xfrm>
            <a:off x="561975" y="3880485"/>
            <a:ext cx="1157605" cy="521970"/>
          </a:xfrm>
          <a:prstGeom prst="rect">
            <a:avLst/>
          </a:prstGeom>
          <a:noFill/>
        </p:spPr>
        <p:txBody>
          <a:bodyPr wrap="none" rtlCol="0">
            <a:spAutoFit/>
          </a:bodyPr>
          <a:lstStyle/>
          <a:p>
            <a:pPr algn="l"/>
            <a:r>
              <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π</a:t>
            </a:r>
            <a:r>
              <a:rPr lang="zh-CN" altLang="en-US" sz="2800" b="1">
                <a:solidFill>
                  <a:srgbClr val="FF0000"/>
                </a:solidFill>
                <a:effectLst>
                  <a:outerShdw blurRad="38100" dist="19050" dir="2700000" algn="tl" rotWithShape="0">
                    <a:schemeClr val="dk1">
                      <a:alpha val="40000"/>
                    </a:schemeClr>
                  </a:outerShdw>
                </a:effectLst>
                <a:sym typeface="+mn-ea"/>
              </a:rPr>
              <a:t>键：</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6" name="文本框 5"/>
          <p:cNvSpPr txBox="1"/>
          <p:nvPr/>
        </p:nvSpPr>
        <p:spPr>
          <a:xfrm>
            <a:off x="1638300" y="4003675"/>
            <a:ext cx="9337040" cy="398780"/>
          </a:xfrm>
          <a:prstGeom prst="rect">
            <a:avLst/>
          </a:prstGeom>
          <a:noFill/>
        </p:spPr>
        <p:txBody>
          <a:bodyPr wrap="none" rtlCol="0">
            <a:spAutoFit/>
            <a:scene3d>
              <a:camera prst="orthographicFront"/>
              <a:lightRig rig="threePt" dir="t"/>
            </a:scene3d>
          </a:bodyPr>
          <a:lstStyle/>
          <a:p>
            <a:pPr algn="l"/>
            <a:r>
              <a:rPr sz="2000" b="1"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原子轨道以"</a:t>
            </a:r>
            <a:r>
              <a:rPr lang="zh-CN"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肩并肩</a:t>
            </a:r>
            <a:r>
              <a:rPr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"方式相互重叠导致电子在核间出现的概率增大而形成的共价键</a:t>
            </a:r>
            <a:endParaRPr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2" name="文本框 11"/>
          <p:cNvSpPr txBox="1"/>
          <p:nvPr/>
        </p:nvSpPr>
        <p:spPr>
          <a:xfrm>
            <a:off x="561975" y="2802255"/>
            <a:ext cx="3143885" cy="398780"/>
          </a:xfrm>
          <a:prstGeom prst="rect">
            <a:avLst/>
          </a:prstGeom>
          <a:noFill/>
        </p:spPr>
        <p:txBody>
          <a:bodyPr wrap="none" rtlCol="0">
            <a:spAutoFit/>
          </a:bodyPr>
          <a:lstStyle/>
          <a:p>
            <a:pPr algn="l"/>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氮分子中的</a:t>
            </a:r>
            <a:r>
              <a:rPr lang="en-US" alt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σ</a:t>
            </a:r>
            <a:r>
              <a:rPr lang="zh-CN" altLang="en-US" sz="2000" b="1">
                <a:solidFill>
                  <a:srgbClr val="FF0000"/>
                </a:solidFill>
                <a:effectLst>
                  <a:outerShdw blurRad="38100" dist="19050" dir="2700000" algn="tl" rotWithShape="0">
                    <a:schemeClr val="dk1">
                      <a:alpha val="40000"/>
                    </a:schemeClr>
                  </a:outerShdw>
                </a:effectLst>
                <a:sym typeface="+mn-ea"/>
              </a:rPr>
              <a:t>键</a:t>
            </a:r>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sz="2000" b="1" err="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头碰头</a:t>
            </a:r>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endParaRPr lang="zh-CN" altLang="en-US"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nvGrpSpPr>
          <p:cNvPr id="27" name="组合 26"/>
          <p:cNvGrpSpPr/>
          <p:nvPr/>
        </p:nvGrpSpPr>
        <p:grpSpPr>
          <a:xfrm>
            <a:off x="4354830" y="2541270"/>
            <a:ext cx="5107940" cy="1167130"/>
            <a:chOff x="6858" y="4002"/>
            <a:chExt cx="8044" cy="1838"/>
          </a:xfrm>
        </p:grpSpPr>
        <p:pic>
          <p:nvPicPr>
            <p:cNvPr id="9" name="图片 8" descr="C:/Users/AOC/AppData/Local/Temp/kaimatting/20210222215617/output_aiMatting_20210222215624.pngoutput_aiMatting_20210222215624"/>
            <p:cNvPicPr>
              <a:picLocks noChangeAspect="1"/>
            </p:cNvPicPr>
            <p:nvPr/>
          </p:nvPicPr>
          <p:blipFill>
            <a:blip r:embed="rId1">
              <a:lum bright="6000" contrast="40000"/>
            </a:blip>
            <a:srcRect l="45297" t="7365" r="38882" b="26097"/>
            <a:stretch>
              <a:fillRect/>
            </a:stretch>
          </p:blipFill>
          <p:spPr>
            <a:xfrm rot="16200000">
              <a:off x="10156" y="704"/>
              <a:ext cx="1449" cy="8044"/>
            </a:xfrm>
            <a:prstGeom prst="rect">
              <a:avLst/>
            </a:prstGeom>
          </p:spPr>
        </p:pic>
        <p:sp>
          <p:nvSpPr>
            <p:cNvPr id="13" name="文本框 12"/>
            <p:cNvSpPr txBox="1"/>
            <p:nvPr/>
          </p:nvSpPr>
          <p:spPr>
            <a:xfrm>
              <a:off x="7411" y="5182"/>
              <a:ext cx="935"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z</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4" name="文本框 13"/>
            <p:cNvSpPr txBox="1"/>
            <p:nvPr/>
          </p:nvSpPr>
          <p:spPr>
            <a:xfrm>
              <a:off x="8860" y="5212"/>
              <a:ext cx="935"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z</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5" name="右箭头 14"/>
            <p:cNvSpPr/>
            <p:nvPr/>
          </p:nvSpPr>
          <p:spPr>
            <a:xfrm>
              <a:off x="10217" y="4578"/>
              <a:ext cx="1328" cy="21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0840" y="5299075"/>
            <a:ext cx="3164840" cy="398780"/>
          </a:xfrm>
          <a:prstGeom prst="rect">
            <a:avLst/>
          </a:prstGeom>
          <a:noFill/>
        </p:spPr>
        <p:txBody>
          <a:bodyPr wrap="none" rtlCol="0">
            <a:spAutoFit/>
          </a:bodyPr>
          <a:lstStyle/>
          <a:p>
            <a:pPr algn="l"/>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氮分子中的</a:t>
            </a:r>
            <a:r>
              <a:rPr lang="zh-CN" altLang="en-US"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π</a:t>
            </a:r>
            <a:r>
              <a:rPr lang="zh-CN" altLang="en-US" sz="2000" b="1">
                <a:solidFill>
                  <a:srgbClr val="FF0000"/>
                </a:solidFill>
                <a:effectLst>
                  <a:outerShdw blurRad="38100" dist="19050" dir="2700000" algn="tl" rotWithShape="0">
                    <a:schemeClr val="dk1">
                      <a:alpha val="40000"/>
                    </a:schemeClr>
                  </a:outerShdw>
                </a:effectLst>
                <a:sym typeface="+mn-ea"/>
              </a:rPr>
              <a:t>键</a:t>
            </a:r>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zh-CN" alt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肩并肩</a:t>
            </a:r>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endParaRPr lang="zh-CN" altLang="en-US"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nvGrpSpPr>
          <p:cNvPr id="26" name="组合 25"/>
          <p:cNvGrpSpPr/>
          <p:nvPr/>
        </p:nvGrpSpPr>
        <p:grpSpPr>
          <a:xfrm>
            <a:off x="3705225" y="4752340"/>
            <a:ext cx="7034530" cy="1524635"/>
            <a:chOff x="5835" y="7484"/>
            <a:chExt cx="11078" cy="2401"/>
          </a:xfrm>
        </p:grpSpPr>
        <p:pic>
          <p:nvPicPr>
            <p:cNvPr id="8" name="图片 7" descr="C:/Users/AOC/AppData/Local/Temp/kaimatting/20210222215617/output_aiMatting_20210222215624.pngoutput_aiMatting_20210222215624"/>
            <p:cNvPicPr>
              <a:picLocks noChangeAspect="1"/>
            </p:cNvPicPr>
            <p:nvPr/>
          </p:nvPicPr>
          <p:blipFill>
            <a:blip r:embed="rId1">
              <a:lum bright="6000" contrast="40000"/>
            </a:blip>
            <a:srcRect l="19081" t="7365" r="63766" b="1001"/>
            <a:stretch>
              <a:fillRect/>
            </a:stretch>
          </p:blipFill>
          <p:spPr>
            <a:xfrm rot="16200000">
              <a:off x="10589" y="3358"/>
              <a:ext cx="1571" cy="11078"/>
            </a:xfrm>
            <a:prstGeom prst="rect">
              <a:avLst/>
            </a:prstGeom>
          </p:spPr>
        </p:pic>
        <p:sp>
          <p:nvSpPr>
            <p:cNvPr id="17" name="文本框 16"/>
            <p:cNvSpPr txBox="1"/>
            <p:nvPr/>
          </p:nvSpPr>
          <p:spPr>
            <a:xfrm>
              <a:off x="6007" y="7484"/>
              <a:ext cx="950"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y</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8" name="文本框 17"/>
            <p:cNvSpPr txBox="1"/>
            <p:nvPr/>
          </p:nvSpPr>
          <p:spPr>
            <a:xfrm>
              <a:off x="7154" y="7484"/>
              <a:ext cx="950"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y</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9" name="文本框 18"/>
            <p:cNvSpPr txBox="1"/>
            <p:nvPr/>
          </p:nvSpPr>
          <p:spPr>
            <a:xfrm>
              <a:off x="12121" y="7575"/>
              <a:ext cx="953"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x</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0" name="文本框 19"/>
            <p:cNvSpPr txBox="1"/>
            <p:nvPr/>
          </p:nvSpPr>
          <p:spPr>
            <a:xfrm>
              <a:off x="13074" y="7575"/>
              <a:ext cx="953" cy="628"/>
            </a:xfrm>
            <a:prstGeom prst="rect">
              <a:avLst/>
            </a:prstGeom>
            <a:solidFill>
              <a:schemeClr val="bg1"/>
            </a:solidFill>
          </p:spPr>
          <p:txBody>
            <a:bodyPr wrap="none" rtlCol="0">
              <a:spAutoFit/>
            </a:bodyPr>
            <a:lstStyle/>
            <a:p>
              <a:pPr algn="l"/>
              <a:r>
                <a:rPr lang="en-US" sz="20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r>
                <a:rPr lang="en-US" sz="2000" b="1"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x</a:t>
              </a:r>
              <a:endParaRPr lang="en-US" sz="2000" b="1"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1" name="文本框 20"/>
            <p:cNvSpPr txBox="1"/>
            <p:nvPr/>
          </p:nvSpPr>
          <p:spPr>
            <a:xfrm>
              <a:off x="9795" y="9257"/>
              <a:ext cx="584" cy="628"/>
            </a:xfrm>
            <a:prstGeom prst="rect">
              <a:avLst/>
            </a:prstGeom>
            <a:noFill/>
          </p:spPr>
          <p:txBody>
            <a:bodyPr wrap="none" rtlCol="0">
              <a:spAutoFit/>
            </a:bodyPr>
            <a:lstStyle/>
            <a:p>
              <a:pPr algn="l"/>
              <a:r>
                <a:rPr lang="zh-CN" altLang="en-US"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π</a:t>
              </a:r>
              <a:endParaRPr lang="zh-CN" altLang="en-US"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2" name="文本框 21"/>
            <p:cNvSpPr txBox="1"/>
            <p:nvPr/>
          </p:nvSpPr>
          <p:spPr>
            <a:xfrm>
              <a:off x="15621" y="9152"/>
              <a:ext cx="584" cy="628"/>
            </a:xfrm>
            <a:prstGeom prst="rect">
              <a:avLst/>
            </a:prstGeom>
            <a:noFill/>
          </p:spPr>
          <p:txBody>
            <a:bodyPr wrap="none" rtlCol="0">
              <a:spAutoFit/>
            </a:bodyPr>
            <a:lstStyle/>
            <a:p>
              <a:pPr algn="l"/>
              <a:r>
                <a:rPr lang="zh-CN" altLang="en-US"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π</a:t>
              </a:r>
              <a:endParaRPr lang="zh-CN" altLang="en-US"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4" name="右箭头 23"/>
            <p:cNvSpPr/>
            <p:nvPr/>
          </p:nvSpPr>
          <p:spPr>
            <a:xfrm>
              <a:off x="8104" y="8656"/>
              <a:ext cx="998" cy="31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4072" y="8725"/>
              <a:ext cx="876" cy="34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637540" y="372110"/>
            <a:ext cx="1198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思考</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1031240" y="1280795"/>
            <a:ext cx="11021060" cy="521970"/>
          </a:xfrm>
          <a:prstGeom prst="rect">
            <a:avLst/>
          </a:prstGeom>
          <a:noFill/>
        </p:spPr>
        <p:txBody>
          <a:bodyPr wrap="square" rtlCol="0" anchor="t">
            <a:spAutoFit/>
          </a:bodyPr>
          <a:lstStyle/>
          <a:p>
            <a:r>
              <a:rPr lang="zh-CN" altLang="en-US" sz="2800" b="1"/>
              <a:t>HCl、Cl</a:t>
            </a:r>
            <a:r>
              <a:rPr lang="en-US" altLang="zh-CN" sz="2800" b="1" baseline="-25000"/>
              <a:t>2</a:t>
            </a:r>
            <a:r>
              <a:rPr lang="zh-CN" altLang="en-US" sz="2800" b="1"/>
              <a:t>、H</a:t>
            </a:r>
            <a:r>
              <a:rPr lang="en-US" altLang="zh-CN" sz="2800" b="1" baseline="-25000">
                <a:sym typeface="+mn-ea"/>
              </a:rPr>
              <a:t>2</a:t>
            </a:r>
            <a:r>
              <a:rPr lang="zh-CN" altLang="en-US" sz="2800" b="1"/>
              <a:t>中的共价键也都是 σ键，它们的</a:t>
            </a:r>
            <a:r>
              <a:rPr lang="zh-CN" altLang="en-US" sz="2800" b="1">
                <a:sym typeface="+mn-ea"/>
              </a:rPr>
              <a:t> σ键</a:t>
            </a:r>
            <a:r>
              <a:rPr lang="zh-CN" altLang="en-US" sz="2800" b="1"/>
              <a:t>是如何形成的？</a:t>
            </a:r>
            <a:endParaRPr lang="zh-CN" altLang="en-US" sz="2800" b="1"/>
          </a:p>
        </p:txBody>
      </p:sp>
      <p:grpSp>
        <p:nvGrpSpPr>
          <p:cNvPr id="4" name="组合 3"/>
          <p:cNvGrpSpPr/>
          <p:nvPr/>
        </p:nvGrpSpPr>
        <p:grpSpPr>
          <a:xfrm>
            <a:off x="3097530" y="1880235"/>
            <a:ext cx="5995670" cy="1336675"/>
            <a:chOff x="4878" y="2961"/>
            <a:chExt cx="9442" cy="2105"/>
          </a:xfrm>
        </p:grpSpPr>
        <p:pic>
          <p:nvPicPr>
            <p:cNvPr id="9" name="图片 8"/>
            <p:cNvPicPr>
              <a:picLocks noChangeAspect="1"/>
            </p:cNvPicPr>
            <p:nvPr/>
          </p:nvPicPr>
          <p:blipFill>
            <a:blip r:embed="rId1"/>
            <a:stretch>
              <a:fillRect/>
            </a:stretch>
          </p:blipFill>
          <p:spPr>
            <a:xfrm>
              <a:off x="4878" y="3306"/>
              <a:ext cx="9443" cy="1760"/>
            </a:xfrm>
            <a:prstGeom prst="rect">
              <a:avLst/>
            </a:prstGeom>
          </p:spPr>
        </p:pic>
        <p:sp>
          <p:nvSpPr>
            <p:cNvPr id="13" name="文本框 12"/>
            <p:cNvSpPr txBox="1"/>
            <p:nvPr/>
          </p:nvSpPr>
          <p:spPr>
            <a:xfrm>
              <a:off x="5324" y="2961"/>
              <a:ext cx="688" cy="580"/>
            </a:xfrm>
            <a:prstGeom prst="rect">
              <a:avLst/>
            </a:prstGeom>
            <a:noFill/>
          </p:spPr>
          <p:txBody>
            <a:bodyPr wrap="non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1s</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4" name="文本框 13"/>
            <p:cNvSpPr txBox="1"/>
            <p:nvPr/>
          </p:nvSpPr>
          <p:spPr>
            <a:xfrm>
              <a:off x="7392" y="2976"/>
              <a:ext cx="688" cy="580"/>
            </a:xfrm>
            <a:prstGeom prst="rect">
              <a:avLst/>
            </a:prstGeom>
            <a:noFill/>
          </p:spPr>
          <p:txBody>
            <a:bodyPr wrap="non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1s</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grpSp>
        <p:nvGrpSpPr>
          <p:cNvPr id="5" name="组合 4"/>
          <p:cNvGrpSpPr/>
          <p:nvPr/>
        </p:nvGrpSpPr>
        <p:grpSpPr>
          <a:xfrm>
            <a:off x="3147695" y="3513455"/>
            <a:ext cx="6366510" cy="1134110"/>
            <a:chOff x="4957" y="5533"/>
            <a:chExt cx="10026" cy="1786"/>
          </a:xfrm>
        </p:grpSpPr>
        <p:pic>
          <p:nvPicPr>
            <p:cNvPr id="10" name="图片 9"/>
            <p:cNvPicPr>
              <a:picLocks noChangeAspect="1"/>
            </p:cNvPicPr>
            <p:nvPr/>
          </p:nvPicPr>
          <p:blipFill>
            <a:blip r:embed="rId2"/>
            <a:stretch>
              <a:fillRect/>
            </a:stretch>
          </p:blipFill>
          <p:spPr>
            <a:xfrm>
              <a:off x="4957" y="5533"/>
              <a:ext cx="10026" cy="1786"/>
            </a:xfrm>
            <a:prstGeom prst="rect">
              <a:avLst/>
            </a:prstGeom>
          </p:spPr>
        </p:pic>
        <p:sp>
          <p:nvSpPr>
            <p:cNvPr id="15" name="文本框 14"/>
            <p:cNvSpPr txBox="1"/>
            <p:nvPr/>
          </p:nvSpPr>
          <p:spPr>
            <a:xfrm>
              <a:off x="5002" y="5979"/>
              <a:ext cx="734" cy="580"/>
            </a:xfrm>
            <a:prstGeom prst="rect">
              <a:avLst/>
            </a:prstGeom>
            <a:noFill/>
          </p:spPr>
          <p:txBody>
            <a:bodyPr wrap="squar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1s</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6" name="文本框 15"/>
            <p:cNvSpPr txBox="1"/>
            <p:nvPr/>
          </p:nvSpPr>
          <p:spPr>
            <a:xfrm>
              <a:off x="7361" y="5979"/>
              <a:ext cx="750" cy="580"/>
            </a:xfrm>
            <a:prstGeom prst="rect">
              <a:avLst/>
            </a:prstGeom>
            <a:noFill/>
          </p:spPr>
          <p:txBody>
            <a:bodyPr wrap="non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grpSp>
        <p:nvGrpSpPr>
          <p:cNvPr id="6" name="组合 5"/>
          <p:cNvGrpSpPr/>
          <p:nvPr/>
        </p:nvGrpSpPr>
        <p:grpSpPr>
          <a:xfrm>
            <a:off x="2825115" y="4994910"/>
            <a:ext cx="6689090" cy="1229360"/>
            <a:chOff x="4449" y="7866"/>
            <a:chExt cx="10534" cy="1936"/>
          </a:xfrm>
        </p:grpSpPr>
        <p:pic>
          <p:nvPicPr>
            <p:cNvPr id="11" name="图片 10"/>
            <p:cNvPicPr>
              <a:picLocks noChangeAspect="1"/>
            </p:cNvPicPr>
            <p:nvPr/>
          </p:nvPicPr>
          <p:blipFill>
            <a:blip r:embed="rId3"/>
            <a:stretch>
              <a:fillRect/>
            </a:stretch>
          </p:blipFill>
          <p:spPr>
            <a:xfrm>
              <a:off x="4449" y="7866"/>
              <a:ext cx="10534" cy="1937"/>
            </a:xfrm>
            <a:prstGeom prst="rect">
              <a:avLst/>
            </a:prstGeom>
          </p:spPr>
        </p:pic>
        <p:sp>
          <p:nvSpPr>
            <p:cNvPr id="17" name="文本框 16"/>
            <p:cNvSpPr txBox="1"/>
            <p:nvPr/>
          </p:nvSpPr>
          <p:spPr>
            <a:xfrm>
              <a:off x="4878" y="8440"/>
              <a:ext cx="750" cy="580"/>
            </a:xfrm>
            <a:prstGeom prst="rect">
              <a:avLst/>
            </a:prstGeom>
            <a:noFill/>
          </p:spPr>
          <p:txBody>
            <a:bodyPr wrap="non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8" name="文本框 17"/>
            <p:cNvSpPr txBox="1"/>
            <p:nvPr/>
          </p:nvSpPr>
          <p:spPr>
            <a:xfrm>
              <a:off x="7330" y="8440"/>
              <a:ext cx="750" cy="580"/>
            </a:xfrm>
            <a:prstGeom prst="rect">
              <a:avLst/>
            </a:prstGeom>
            <a:noFill/>
          </p:spPr>
          <p:txBody>
            <a:bodyPr wrap="none" rtlCol="0" anchor="t">
              <a:spAutoFit/>
            </a:bodyPr>
            <a:lstStyle/>
            <a:p>
              <a:pPr algn="l"/>
              <a:r>
                <a:rPr 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2p</a:t>
              </a:r>
              <a:endParaRPr lang="en-US" altLang="en-US"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sp>
        <p:nvSpPr>
          <p:cNvPr id="19" name="文本框 18"/>
          <p:cNvSpPr txBox="1"/>
          <p:nvPr/>
        </p:nvSpPr>
        <p:spPr>
          <a:xfrm>
            <a:off x="417830" y="2248535"/>
            <a:ext cx="2539365" cy="460375"/>
          </a:xfrm>
          <a:prstGeom prst="rect">
            <a:avLst/>
          </a:prstGeom>
          <a:noFill/>
        </p:spPr>
        <p:txBody>
          <a:bodyPr wrap="none" rtlCol="0">
            <a:spAutoFit/>
          </a:bodyPr>
          <a:lstStyle/>
          <a:p>
            <a:pPr algn="l"/>
            <a:r>
              <a:rPr lang="zh-CN" altLang="en-US" sz="2400" b="1">
                <a:solidFill>
                  <a:srgbClr val="FF0000"/>
                </a:solidFill>
                <a:sym typeface="+mn-ea"/>
              </a:rPr>
              <a:t>H</a:t>
            </a:r>
            <a:r>
              <a:rPr lang="en-US" altLang="zh-CN" sz="2400" b="1" baseline="-25000">
                <a:solidFill>
                  <a:srgbClr val="FF0000"/>
                </a:solidFill>
                <a:sym typeface="+mn-ea"/>
              </a:rPr>
              <a:t>2</a:t>
            </a:r>
            <a:r>
              <a:rPr lang="zh-CN" altLang="en-US" sz="2400" b="1">
                <a:solidFill>
                  <a:srgbClr val="FF0000"/>
                </a:solidFill>
                <a:sym typeface="+mn-ea"/>
              </a:rPr>
              <a:t>中 σ键的形成：</a:t>
            </a:r>
            <a:endParaRPr lang="zh-CN" altLang="en-US" sz="2400" b="1" baseline="-25000">
              <a:solidFill>
                <a:srgbClr val="FF0000"/>
              </a:solidFill>
              <a:sym typeface="+mn-ea"/>
            </a:endParaRPr>
          </a:p>
        </p:txBody>
      </p:sp>
      <p:sp>
        <p:nvSpPr>
          <p:cNvPr id="20" name="文本框 19"/>
          <p:cNvSpPr txBox="1"/>
          <p:nvPr/>
        </p:nvSpPr>
        <p:spPr>
          <a:xfrm>
            <a:off x="349885" y="3750310"/>
            <a:ext cx="2675255" cy="460375"/>
          </a:xfrm>
          <a:prstGeom prst="rect">
            <a:avLst/>
          </a:prstGeom>
          <a:noFill/>
        </p:spPr>
        <p:txBody>
          <a:bodyPr wrap="none" rtlCol="0">
            <a:spAutoFit/>
          </a:bodyPr>
          <a:lstStyle/>
          <a:p>
            <a:pPr algn="l"/>
            <a:r>
              <a:rPr lang="zh-CN" altLang="en-US" sz="2400" b="1">
                <a:solidFill>
                  <a:srgbClr val="FF0000"/>
                </a:solidFill>
                <a:sym typeface="+mn-ea"/>
              </a:rPr>
              <a:t>HCl中 σ键的形成：</a:t>
            </a:r>
            <a:endParaRPr lang="zh-CN" altLang="en-US" sz="2400" b="1" baseline="-25000">
              <a:solidFill>
                <a:srgbClr val="FF0000"/>
              </a:solidFill>
              <a:sym typeface="+mn-ea"/>
            </a:endParaRPr>
          </a:p>
        </p:txBody>
      </p:sp>
      <p:sp>
        <p:nvSpPr>
          <p:cNvPr id="21" name="文本框 20"/>
          <p:cNvSpPr txBox="1"/>
          <p:nvPr/>
        </p:nvSpPr>
        <p:spPr>
          <a:xfrm>
            <a:off x="285750" y="5267325"/>
            <a:ext cx="2583180" cy="460375"/>
          </a:xfrm>
          <a:prstGeom prst="rect">
            <a:avLst/>
          </a:prstGeom>
          <a:noFill/>
        </p:spPr>
        <p:txBody>
          <a:bodyPr wrap="none" rtlCol="0">
            <a:spAutoFit/>
          </a:bodyPr>
          <a:lstStyle/>
          <a:p>
            <a:pPr algn="l"/>
            <a:r>
              <a:rPr lang="zh-CN" altLang="en-US" sz="2400" b="1">
                <a:solidFill>
                  <a:srgbClr val="FF0000"/>
                </a:solidFill>
                <a:sym typeface="+mn-ea"/>
              </a:rPr>
              <a:t>Cl</a:t>
            </a:r>
            <a:r>
              <a:rPr lang="en-US" altLang="zh-CN" sz="2400" b="1" baseline="-25000">
                <a:solidFill>
                  <a:srgbClr val="FF0000"/>
                </a:solidFill>
                <a:sym typeface="+mn-ea"/>
              </a:rPr>
              <a:t>2</a:t>
            </a:r>
            <a:r>
              <a:rPr lang="zh-CN" altLang="en-US" sz="2400" b="1">
                <a:solidFill>
                  <a:srgbClr val="FF0000"/>
                </a:solidFill>
                <a:sym typeface="+mn-ea"/>
              </a:rPr>
              <a:t>中 σ键的形成：</a:t>
            </a:r>
            <a:endParaRPr lang="zh-CN" altLang="en-US" sz="2400" b="1" baseline="-25000">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29540" y="37211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交流研讨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1031240" y="1280795"/>
            <a:ext cx="6176010" cy="521970"/>
          </a:xfrm>
          <a:prstGeom prst="rect">
            <a:avLst/>
          </a:prstGeom>
          <a:noFill/>
        </p:spPr>
        <p:txBody>
          <a:bodyPr wrap="square" rtlCol="0" anchor="t">
            <a:spAutoFit/>
          </a:bodyPr>
          <a:lstStyle/>
          <a:p>
            <a:r>
              <a:rPr lang="zh-CN" altLang="en-US" sz="2800" b="1"/>
              <a:t>如何判断共价键是 σ键，还是</a:t>
            </a:r>
            <a:r>
              <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π</a:t>
            </a:r>
            <a:r>
              <a:rPr lang="zh-CN" altLang="en-US" sz="2800" b="1">
                <a:sym typeface="+mn-ea"/>
              </a:rPr>
              <a:t> 键</a:t>
            </a:r>
            <a:r>
              <a:rPr lang="zh-CN" altLang="en-US" sz="2800" b="1"/>
              <a:t>？</a:t>
            </a:r>
            <a:endParaRPr lang="zh-CN" altLang="en-US" sz="2800" b="1"/>
          </a:p>
        </p:txBody>
      </p:sp>
      <p:sp>
        <p:nvSpPr>
          <p:cNvPr id="100" name="文本框 99"/>
          <p:cNvSpPr txBox="1"/>
          <p:nvPr/>
        </p:nvSpPr>
        <p:spPr>
          <a:xfrm>
            <a:off x="515620" y="2134235"/>
            <a:ext cx="11160125" cy="1014730"/>
          </a:xfrm>
          <a:prstGeom prst="rect">
            <a:avLst/>
          </a:prstGeom>
          <a:noFill/>
          <a:ln w="9525">
            <a:noFill/>
          </a:ln>
        </p:spPr>
        <p:txBody>
          <a:bodyPr wrap="square">
            <a:spAutoFit/>
          </a:bodyPr>
          <a:lstStyle/>
          <a:p>
            <a:pPr indent="266700" fontAlgn="auto">
              <a:lnSpc>
                <a:spcPct val="150000"/>
              </a:lnSpc>
            </a:pPr>
            <a:r>
              <a:rPr lang="zh-CN" sz="2000" b="0">
                <a:ea typeface="宋体" panose="02010600030101010101" pitchFamily="2" charset="-122"/>
              </a:rPr>
              <a:t>一般规律：</a:t>
            </a:r>
            <a:endParaRPr lang="zh-CN" sz="2000" b="0">
              <a:ea typeface="宋体" panose="02010600030101010101" pitchFamily="2" charset="-122"/>
            </a:endParaRPr>
          </a:p>
          <a:p>
            <a:pPr indent="266700" fontAlgn="auto">
              <a:lnSpc>
                <a:spcPct val="150000"/>
              </a:lnSpc>
            </a:pPr>
            <a:r>
              <a:rPr lang="zh-CN" sz="2000" b="0">
                <a:ea typeface="宋体" panose="02010600030101010101" pitchFamily="2" charset="-122"/>
              </a:rPr>
              <a:t>   </a:t>
            </a:r>
            <a:r>
              <a:rPr lang="zh-CN" sz="2000" b="1">
                <a:solidFill>
                  <a:srgbClr val="FF0000"/>
                </a:solidFill>
                <a:ea typeface="宋体" panose="02010600030101010101" pitchFamily="2" charset="-122"/>
              </a:rPr>
              <a:t>共价单键是</a:t>
            </a:r>
            <a:r>
              <a:rPr lang="en-US" sz="2000" b="1">
                <a:solidFill>
                  <a:srgbClr val="FF0000"/>
                </a:solidFill>
                <a:latin typeface="Times New Roman" panose="02020603050405020304" pitchFamily="18" charset="0"/>
                <a:ea typeface="宋体" panose="02010600030101010101" pitchFamily="2" charset="-122"/>
              </a:rPr>
              <a:t>σ</a:t>
            </a:r>
            <a:r>
              <a:rPr lang="zh-CN" sz="2000" b="1">
                <a:solidFill>
                  <a:srgbClr val="FF0000"/>
                </a:solidFill>
                <a:ea typeface="宋体" panose="02010600030101010101" pitchFamily="2" charset="-122"/>
              </a:rPr>
              <a:t>键；共价双键中有一个</a:t>
            </a:r>
            <a:r>
              <a:rPr lang="en-US" sz="2000" b="1">
                <a:solidFill>
                  <a:srgbClr val="FF0000"/>
                </a:solidFill>
                <a:latin typeface="Times New Roman" panose="02020603050405020304" pitchFamily="18" charset="0"/>
                <a:ea typeface="宋体" panose="02010600030101010101" pitchFamily="2" charset="-122"/>
              </a:rPr>
              <a:t>σ</a:t>
            </a:r>
            <a:r>
              <a:rPr lang="zh-CN" sz="2000" b="1">
                <a:solidFill>
                  <a:srgbClr val="FF0000"/>
                </a:solidFill>
                <a:ea typeface="宋体" panose="02010600030101010101" pitchFamily="2" charset="-122"/>
              </a:rPr>
              <a:t>键，另一个是</a:t>
            </a:r>
            <a:r>
              <a:rPr lang="en-US" sz="2000" b="1">
                <a:solidFill>
                  <a:srgbClr val="FF0000"/>
                </a:solidFill>
                <a:latin typeface="Times New Roman" panose="02020603050405020304" pitchFamily="18" charset="0"/>
                <a:ea typeface="宋体" panose="02010600030101010101" pitchFamily="2" charset="-122"/>
              </a:rPr>
              <a:t>π</a:t>
            </a:r>
            <a:r>
              <a:rPr lang="zh-CN" sz="2000" b="1">
                <a:solidFill>
                  <a:srgbClr val="FF0000"/>
                </a:solidFill>
                <a:ea typeface="宋体" panose="02010600030101010101" pitchFamily="2" charset="-122"/>
              </a:rPr>
              <a:t>键；共价三键由一个</a:t>
            </a:r>
            <a:r>
              <a:rPr lang="en-US" sz="2000" b="1">
                <a:solidFill>
                  <a:srgbClr val="FF0000"/>
                </a:solidFill>
                <a:latin typeface="Times New Roman" panose="02020603050405020304" pitchFamily="18" charset="0"/>
                <a:ea typeface="宋体" panose="02010600030101010101" pitchFamily="2" charset="-122"/>
              </a:rPr>
              <a:t>σ</a:t>
            </a:r>
            <a:r>
              <a:rPr lang="zh-CN" sz="2000" b="1">
                <a:solidFill>
                  <a:srgbClr val="FF0000"/>
                </a:solidFill>
                <a:ea typeface="宋体" panose="02010600030101010101" pitchFamily="2" charset="-122"/>
              </a:rPr>
              <a:t>键和两个</a:t>
            </a:r>
            <a:r>
              <a:rPr lang="en-US" sz="2000" b="1">
                <a:solidFill>
                  <a:srgbClr val="FF0000"/>
                </a:solidFill>
                <a:latin typeface="Times New Roman" panose="02020603050405020304" pitchFamily="18" charset="0"/>
                <a:ea typeface="宋体" panose="02010600030101010101" pitchFamily="2" charset="-122"/>
              </a:rPr>
              <a:t>π</a:t>
            </a:r>
            <a:r>
              <a:rPr lang="zh-CN" sz="2000" b="1">
                <a:solidFill>
                  <a:srgbClr val="FF0000"/>
                </a:solidFill>
                <a:ea typeface="宋体" panose="02010600030101010101" pitchFamily="2" charset="-122"/>
              </a:rPr>
              <a:t>键组成。</a:t>
            </a:r>
            <a:endParaRPr lang="zh-CN" altLang="en-US" sz="2000" b="1">
              <a:solidFill>
                <a:srgbClr val="FF0000"/>
              </a:solidFill>
              <a:ea typeface="宋体" panose="02010600030101010101" pitchFamily="2" charset="-122"/>
            </a:endParaRPr>
          </a:p>
        </p:txBody>
      </p:sp>
      <p:sp>
        <p:nvSpPr>
          <p:cNvPr id="4" name="文本框 3"/>
          <p:cNvSpPr txBox="1"/>
          <p:nvPr/>
        </p:nvSpPr>
        <p:spPr>
          <a:xfrm>
            <a:off x="515620" y="3769995"/>
            <a:ext cx="11087100" cy="2584450"/>
          </a:xfrm>
          <a:prstGeom prst="rect">
            <a:avLst/>
          </a:prstGeom>
          <a:noFill/>
          <a:ln w="9525">
            <a:noFill/>
          </a:ln>
        </p:spPr>
        <p:txBody>
          <a:bodyPr wrap="square">
            <a:spAutoFit/>
          </a:bodyPr>
          <a:lstStyle/>
          <a:p>
            <a:pPr indent="0" fontAlgn="auto">
              <a:lnSpc>
                <a:spcPct val="150000"/>
              </a:lnSpc>
            </a:pPr>
            <a:r>
              <a:rPr lang="en-US" b="0">
                <a:latin typeface="Times New Roman" panose="02020603050405020304" pitchFamily="18" charset="0"/>
                <a:cs typeface="楷体_GB2312" charset="0"/>
              </a:rPr>
              <a:t>(1)</a:t>
            </a:r>
            <a:r>
              <a:rPr lang="zh-CN" b="0">
                <a:cs typeface="楷体_GB2312" charset="0"/>
              </a:rPr>
              <a:t>两个</a:t>
            </a:r>
            <a:r>
              <a:rPr lang="en-US" b="0">
                <a:latin typeface="Times New Roman" panose="02020603050405020304" pitchFamily="18" charset="0"/>
                <a:cs typeface="楷体_GB2312" charset="0"/>
              </a:rPr>
              <a:t>s</a:t>
            </a:r>
            <a:r>
              <a:rPr lang="zh-CN" b="0">
                <a:cs typeface="楷体_GB2312" charset="0"/>
              </a:rPr>
              <a:t>轨道只能形成</a:t>
            </a:r>
            <a:r>
              <a:rPr lang="en-US" b="0">
                <a:latin typeface="Times New Roman" panose="02020603050405020304" pitchFamily="18" charset="0"/>
                <a:cs typeface="楷体_GB2312" charset="0"/>
              </a:rPr>
              <a:t>σ</a:t>
            </a:r>
            <a:r>
              <a:rPr lang="zh-CN" b="0">
                <a:cs typeface="楷体_GB2312" charset="0"/>
              </a:rPr>
              <a:t>键，不能形成</a:t>
            </a:r>
            <a:r>
              <a:rPr lang="en-US" b="0">
                <a:latin typeface="Times New Roman" panose="02020603050405020304" pitchFamily="18" charset="0"/>
                <a:cs typeface="楷体_GB2312" charset="0"/>
              </a:rPr>
              <a:t>π</a:t>
            </a:r>
            <a:r>
              <a:rPr lang="zh-CN" b="0">
                <a:cs typeface="楷体_GB2312" charset="0"/>
              </a:rPr>
              <a:t>键。</a:t>
            </a:r>
            <a:endParaRPr lang="en-US" b="0">
              <a:latin typeface="Times New Roman" panose="02020603050405020304" pitchFamily="18" charset="0"/>
              <a:cs typeface="楷体_GB2312" charset="0"/>
            </a:endParaRPr>
          </a:p>
          <a:p>
            <a:pPr>
              <a:lnSpc>
                <a:spcPct val="150000"/>
              </a:lnSpc>
            </a:pPr>
            <a:r>
              <a:rPr lang="en-US" b="0">
                <a:latin typeface="Times New Roman" panose="02020603050405020304" pitchFamily="18" charset="0"/>
                <a:cs typeface="楷体_GB2312" charset="0"/>
              </a:rPr>
              <a:t>(2)</a:t>
            </a:r>
            <a:r>
              <a:rPr lang="zh-CN" b="0">
                <a:cs typeface="楷体_GB2312" charset="0"/>
              </a:rPr>
              <a:t>两个原子形成共价键时，其原子轨道尽可能达到最大重叠程度，故两个原子形成共价键时先形成</a:t>
            </a:r>
            <a:r>
              <a:rPr lang="en-US" b="0">
                <a:latin typeface="Times New Roman" panose="02020603050405020304" pitchFamily="18" charset="0"/>
                <a:cs typeface="楷体_GB2312" charset="0"/>
              </a:rPr>
              <a:t>σ</a:t>
            </a:r>
            <a:r>
              <a:rPr lang="zh-CN" b="0">
                <a:cs typeface="楷体_GB2312" charset="0"/>
              </a:rPr>
              <a:t>键，然后才能形成</a:t>
            </a:r>
            <a:r>
              <a:rPr lang="en-US" b="0">
                <a:latin typeface="Times New Roman" panose="02020603050405020304" pitchFamily="18" charset="0"/>
                <a:cs typeface="楷体_GB2312" charset="0"/>
              </a:rPr>
              <a:t>π</a:t>
            </a:r>
            <a:r>
              <a:rPr lang="zh-CN" b="0">
                <a:cs typeface="楷体_GB2312" charset="0"/>
              </a:rPr>
              <a:t>键。所以两个原子间可以只形成</a:t>
            </a:r>
            <a:r>
              <a:rPr lang="en-US" b="0">
                <a:latin typeface="Times New Roman" panose="02020603050405020304" pitchFamily="18" charset="0"/>
                <a:cs typeface="楷体_GB2312" charset="0"/>
              </a:rPr>
              <a:t>σ</a:t>
            </a:r>
            <a:r>
              <a:rPr lang="zh-CN" b="0">
                <a:cs typeface="楷体_GB2312" charset="0"/>
              </a:rPr>
              <a:t>键，但不能只形成</a:t>
            </a:r>
            <a:r>
              <a:rPr lang="en-US" b="0">
                <a:latin typeface="Times New Roman" panose="02020603050405020304" pitchFamily="18" charset="0"/>
                <a:cs typeface="楷体_GB2312" charset="0"/>
              </a:rPr>
              <a:t>π</a:t>
            </a:r>
            <a:r>
              <a:rPr lang="zh-CN" b="0">
                <a:cs typeface="楷体_GB2312" charset="0"/>
              </a:rPr>
              <a:t>键，即多原子分子中一定有</a:t>
            </a:r>
            <a:r>
              <a:rPr lang="en-US" b="0">
                <a:latin typeface="Times New Roman" panose="02020603050405020304" pitchFamily="18" charset="0"/>
                <a:cs typeface="楷体_GB2312" charset="0"/>
              </a:rPr>
              <a:t>σ</a:t>
            </a:r>
            <a:r>
              <a:rPr lang="zh-CN" b="0">
                <a:cs typeface="楷体_GB2312" charset="0"/>
              </a:rPr>
              <a:t>键，可能有</a:t>
            </a:r>
            <a:r>
              <a:rPr lang="en-US" b="0">
                <a:latin typeface="Times New Roman" panose="02020603050405020304" pitchFamily="18" charset="0"/>
                <a:cs typeface="楷体_GB2312" charset="0"/>
              </a:rPr>
              <a:t>π</a:t>
            </a:r>
            <a:r>
              <a:rPr lang="zh-CN" b="0">
                <a:cs typeface="楷体_GB2312" charset="0"/>
              </a:rPr>
              <a:t>键。</a:t>
            </a:r>
            <a:endParaRPr lang="en-US" b="0">
              <a:latin typeface="Times New Roman" panose="02020603050405020304" pitchFamily="18" charset="0"/>
              <a:cs typeface="楷体_GB2312" charset="0"/>
            </a:endParaRPr>
          </a:p>
          <a:p>
            <a:pPr>
              <a:lnSpc>
                <a:spcPct val="150000"/>
              </a:lnSpc>
            </a:pPr>
            <a:r>
              <a:rPr lang="en-US" b="0">
                <a:latin typeface="Times New Roman" panose="02020603050405020304" pitchFamily="18" charset="0"/>
                <a:cs typeface="楷体_GB2312" charset="0"/>
              </a:rPr>
              <a:t>(3)σ</a:t>
            </a:r>
            <a:r>
              <a:rPr lang="zh-CN" b="0">
                <a:cs typeface="楷体_GB2312" charset="0"/>
              </a:rPr>
              <a:t>键原子轨道重叠程度较大，电子在核间出现的概率较大，强度较大，不容易断裂；</a:t>
            </a:r>
            <a:r>
              <a:rPr lang="en-US" b="0">
                <a:latin typeface="Times New Roman" panose="02020603050405020304" pitchFamily="18" charset="0"/>
                <a:cs typeface="楷体_GB2312" charset="0"/>
              </a:rPr>
              <a:t>π</a:t>
            </a:r>
            <a:r>
              <a:rPr lang="zh-CN" b="0">
                <a:cs typeface="楷体_GB2312" charset="0"/>
              </a:rPr>
              <a:t>键原子轨道重叠程度较小，电子在核间出现的概率较小，强度较小，容易断裂。总之，</a:t>
            </a:r>
            <a:r>
              <a:rPr lang="en-US" b="0">
                <a:latin typeface="Times New Roman" panose="02020603050405020304" pitchFamily="18" charset="0"/>
                <a:cs typeface="楷体_GB2312" charset="0"/>
              </a:rPr>
              <a:t>σ</a:t>
            </a:r>
            <a:r>
              <a:rPr lang="zh-CN" b="0">
                <a:cs typeface="楷体_GB2312" charset="0"/>
              </a:rPr>
              <a:t>键一般比</a:t>
            </a:r>
            <a:r>
              <a:rPr lang="en-US" b="0">
                <a:latin typeface="Times New Roman" panose="02020603050405020304" pitchFamily="18" charset="0"/>
                <a:cs typeface="楷体_GB2312" charset="0"/>
              </a:rPr>
              <a:t>π</a:t>
            </a:r>
            <a:r>
              <a:rPr lang="zh-CN" b="0">
                <a:cs typeface="楷体_GB2312" charset="0"/>
              </a:rPr>
              <a:t>键强度大，表现在化学性质上的不同，通常含</a:t>
            </a:r>
            <a:r>
              <a:rPr lang="en-US" b="0">
                <a:latin typeface="Times New Roman" panose="02020603050405020304" pitchFamily="18" charset="0"/>
                <a:cs typeface="楷体_GB2312" charset="0"/>
              </a:rPr>
              <a:t>π</a:t>
            </a:r>
            <a:r>
              <a:rPr lang="zh-CN" b="0">
                <a:cs typeface="楷体_GB2312" charset="0"/>
              </a:rPr>
              <a:t>键的物质的化学性质更活泼，如乙烯比乙烷更活泼。</a:t>
            </a:r>
            <a:endParaRPr lang="zh-CN" altLang="en-US" b="0">
              <a:cs typeface="楷体_GB2312" charset="0"/>
            </a:endParaRPr>
          </a:p>
        </p:txBody>
      </p:sp>
      <p:sp>
        <p:nvSpPr>
          <p:cNvPr id="5" name="文本框 4"/>
          <p:cNvSpPr txBox="1"/>
          <p:nvPr/>
        </p:nvSpPr>
        <p:spPr>
          <a:xfrm>
            <a:off x="256540" y="3248025"/>
            <a:ext cx="894080" cy="521970"/>
          </a:xfrm>
          <a:prstGeom prst="rect">
            <a:avLst/>
          </a:prstGeom>
          <a:noFill/>
        </p:spPr>
        <p:txBody>
          <a:bodyPr wrap="none" rtlCol="0">
            <a:spAutoFit/>
          </a:bodyPr>
          <a:lstStyle/>
          <a:p>
            <a:pPr algn="l"/>
            <a:r>
              <a:rPr lang="zh-CN" altLang="en-US" sz="2800" b="1">
                <a:solidFill>
                  <a:srgbClr val="00B050"/>
                </a:solidFill>
                <a:effectLst>
                  <a:outerShdw blurRad="38100" dist="19050" dir="2700000" algn="tl" rotWithShape="0">
                    <a:schemeClr val="dk1">
                      <a:alpha val="40000"/>
                    </a:schemeClr>
                  </a:outerShdw>
                </a:effectLst>
                <a:sym typeface="+mn-ea"/>
              </a:rPr>
              <a:t>注意</a:t>
            </a:r>
            <a:endParaRPr lang="zh-CN" altLang="en-US" sz="2800" b="1">
              <a:solidFill>
                <a:srgbClr val="00B050"/>
              </a:solidFill>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4"/>
          <p:cNvSpPr/>
          <p:nvPr>
            <p:custDataLst>
              <p:tags r:id="rId1"/>
            </p:custDataLst>
          </p:nvPr>
        </p:nvSpPr>
        <p:spPr>
          <a:xfrm>
            <a:off x="404813" y="2970213"/>
            <a:ext cx="1198562" cy="706437"/>
          </a:xfrm>
          <a:prstGeom prst="rect">
            <a:avLst/>
          </a:prstGeom>
          <a:noFill/>
          <a:ln>
            <a:noFill/>
            <a:miter lim="800000"/>
          </a:ln>
        </p:spPr>
        <p:txBody>
          <a:bodyPr wrap="none"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r>
              <a:rPr lang="zh-CN" altLang="en-US" sz="4000" b="1">
                <a:solidFill>
                  <a:srgbClr val="FF0000"/>
                </a:solidFill>
                <a:ea typeface="等线" panose="02010600030101010101" charset="-122"/>
              </a:rPr>
              <a:t>总结</a:t>
            </a:r>
            <a:endParaRPr lang="zh-CN" altLang="en-US" sz="4000" b="1">
              <a:solidFill>
                <a:srgbClr val="FF0000"/>
              </a:solidFill>
              <a:ea typeface="等线" panose="02010600030101010101" charset="-122"/>
            </a:endParaRPr>
          </a:p>
        </p:txBody>
      </p:sp>
      <p:pic>
        <p:nvPicPr>
          <p:cNvPr id="35842" name="图片 5"/>
          <p:cNvPicPr>
            <a:picLocks noChangeAspect="1"/>
          </p:cNvPicPr>
          <p:nvPr>
            <p:custDataLst>
              <p:tags r:id="rId2"/>
            </p:custDataLst>
          </p:nvPr>
        </p:nvPicPr>
        <p:blipFill>
          <a:blip r:embed="rId3"/>
          <a:stretch>
            <a:fillRect/>
          </a:stretch>
        </p:blipFill>
        <p:spPr>
          <a:xfrm>
            <a:off x="1995488" y="131763"/>
            <a:ext cx="8593137" cy="6381750"/>
          </a:xfrm>
          <a:prstGeom prst="rect">
            <a:avLst/>
          </a:prstGeom>
          <a:noFill/>
          <a:ln>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5"/>
          <p:cNvSpPr/>
          <p:nvPr>
            <p:custDataLst>
              <p:tags r:id="rId1"/>
            </p:custDataLst>
          </p:nvPr>
        </p:nvSpPr>
        <p:spPr>
          <a:xfrm>
            <a:off x="1524000" y="1484313"/>
            <a:ext cx="8459788" cy="3387725"/>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r>
              <a:rPr lang="zh-CN" altLang="en-US" sz="3600" b="1">
                <a:solidFill>
                  <a:srgbClr val="FF0000"/>
                </a:solidFill>
                <a:ea typeface="宋体" panose="02010600030101010101" pitchFamily="2" charset="-122"/>
              </a:rPr>
              <a:t>练习</a:t>
            </a:r>
            <a:r>
              <a:rPr lang="en-US" altLang="zh-CN" sz="3600" b="1">
                <a:solidFill>
                  <a:srgbClr val="FF0000"/>
                </a:solidFill>
                <a:ea typeface="宋体" panose="02010600030101010101" pitchFamily="2" charset="-122"/>
              </a:rPr>
              <a:t>1.</a:t>
            </a:r>
            <a:r>
              <a:rPr lang="zh-CN" altLang="en-US" sz="3600" b="1">
                <a:solidFill>
                  <a:srgbClr val="000000"/>
                </a:solidFill>
                <a:ea typeface="宋体" panose="02010600030101010101" pitchFamily="2" charset="-122"/>
              </a:rPr>
              <a:t>在氟气分子中，形成共价键的原子轨道是                            </a:t>
            </a:r>
            <a:r>
              <a:rPr lang="en-US" altLang="zh-CN" sz="3600" b="1">
                <a:solidFill>
                  <a:srgbClr val="000000"/>
                </a:solidFill>
                <a:ea typeface="宋体" panose="02010600030101010101" pitchFamily="2" charset="-122"/>
              </a:rPr>
              <a:t>(         )</a:t>
            </a:r>
            <a:endParaRPr lang="en-US" altLang="zh-CN" sz="3600" b="1">
              <a:solidFill>
                <a:srgbClr val="000000"/>
              </a:solidFill>
              <a:ea typeface="宋体" panose="02010600030101010101" pitchFamily="2" charset="-122"/>
            </a:endParaRPr>
          </a:p>
          <a:p>
            <a:pPr lvl="0"/>
            <a:r>
              <a:rPr lang="en-US" altLang="zh-CN" sz="3600" b="1">
                <a:solidFill>
                  <a:srgbClr val="000000"/>
                </a:solidFill>
                <a:ea typeface="宋体" panose="02010600030101010101" pitchFamily="2" charset="-122"/>
              </a:rPr>
              <a:t>A</a:t>
            </a:r>
            <a:r>
              <a:rPr lang="zh-CN" altLang="en-US" sz="3600" b="1">
                <a:solidFill>
                  <a:srgbClr val="000000"/>
                </a:solidFill>
                <a:ea typeface="宋体" panose="02010600030101010101" pitchFamily="2" charset="-122"/>
              </a:rPr>
              <a:t>、</a:t>
            </a:r>
            <a:r>
              <a:rPr lang="zh-CN" altLang="en-US" sz="3600" b="1">
                <a:solidFill>
                  <a:srgbClr val="000000"/>
                </a:solidFill>
                <a:latin typeface="Arial" panose="020B0604020202020204" pitchFamily="34" charset="0"/>
                <a:ea typeface="宋体" panose="02010600030101010101" pitchFamily="2" charset="-122"/>
              </a:rPr>
              <a:t>氟</a:t>
            </a:r>
            <a:r>
              <a:rPr lang="zh-CN" altLang="en-US" sz="3600" b="1">
                <a:solidFill>
                  <a:srgbClr val="000000"/>
                </a:solidFill>
                <a:ea typeface="宋体" panose="02010600030101010101" pitchFamily="2" charset="-122"/>
              </a:rPr>
              <a:t>原子的</a:t>
            </a:r>
            <a:r>
              <a:rPr lang="en-US" altLang="zh-CN" sz="3600" b="1">
                <a:solidFill>
                  <a:srgbClr val="000000"/>
                </a:solidFill>
                <a:ea typeface="宋体" panose="02010600030101010101" pitchFamily="2" charset="-122"/>
              </a:rPr>
              <a:t>2p</a:t>
            </a:r>
            <a:r>
              <a:rPr lang="zh-CN" altLang="en-US" sz="3600" b="1">
                <a:solidFill>
                  <a:srgbClr val="000000"/>
                </a:solidFill>
                <a:ea typeface="宋体" panose="02010600030101010101" pitchFamily="2" charset="-122"/>
              </a:rPr>
              <a:t>轨道和氟原子的</a:t>
            </a:r>
            <a:r>
              <a:rPr lang="en-US" altLang="zh-CN" sz="3600" b="1">
                <a:solidFill>
                  <a:srgbClr val="000000"/>
                </a:solidFill>
                <a:ea typeface="宋体" panose="02010600030101010101" pitchFamily="2" charset="-122"/>
              </a:rPr>
              <a:t>1s</a:t>
            </a:r>
            <a:r>
              <a:rPr lang="zh-CN" altLang="en-US" sz="3600" b="1">
                <a:solidFill>
                  <a:srgbClr val="000000"/>
                </a:solidFill>
                <a:ea typeface="宋体" panose="02010600030101010101" pitchFamily="2" charset="-122"/>
              </a:rPr>
              <a:t>轨道  </a:t>
            </a:r>
            <a:endParaRPr lang="zh-CN" altLang="en-US" sz="3600" b="1">
              <a:solidFill>
                <a:srgbClr val="000000"/>
              </a:solidFill>
              <a:ea typeface="宋体" panose="02010600030101010101" pitchFamily="2" charset="-122"/>
            </a:endParaRPr>
          </a:p>
          <a:p>
            <a:pPr lvl="0"/>
            <a:r>
              <a:rPr lang="en-US" altLang="zh-CN" sz="3600" b="1">
                <a:solidFill>
                  <a:srgbClr val="000000"/>
                </a:solidFill>
                <a:ea typeface="宋体" panose="02010600030101010101" pitchFamily="2" charset="-122"/>
              </a:rPr>
              <a:t>B</a:t>
            </a:r>
            <a:r>
              <a:rPr lang="zh-CN" altLang="en-US" sz="3600" b="1">
                <a:solidFill>
                  <a:srgbClr val="000000"/>
                </a:solidFill>
                <a:ea typeface="宋体" panose="02010600030101010101" pitchFamily="2" charset="-122"/>
              </a:rPr>
              <a:t>、氟原子的</a:t>
            </a:r>
            <a:r>
              <a:rPr lang="en-US" altLang="zh-CN" sz="3600" b="1">
                <a:solidFill>
                  <a:srgbClr val="000000"/>
                </a:solidFill>
                <a:ea typeface="宋体" panose="02010600030101010101" pitchFamily="2" charset="-122"/>
              </a:rPr>
              <a:t>3p</a:t>
            </a:r>
            <a:r>
              <a:rPr lang="zh-CN" altLang="en-US" sz="3600" b="1">
                <a:solidFill>
                  <a:srgbClr val="000000"/>
                </a:solidFill>
                <a:ea typeface="宋体" panose="02010600030101010101" pitchFamily="2" charset="-122"/>
              </a:rPr>
              <a:t>轨道和氟原子的</a:t>
            </a:r>
            <a:r>
              <a:rPr lang="en-US" altLang="zh-CN" sz="3600" b="1">
                <a:solidFill>
                  <a:srgbClr val="000000"/>
                </a:solidFill>
                <a:ea typeface="宋体" panose="02010600030101010101" pitchFamily="2" charset="-122"/>
              </a:rPr>
              <a:t>1s</a:t>
            </a:r>
            <a:r>
              <a:rPr lang="zh-CN" altLang="en-US" sz="3600" b="1">
                <a:solidFill>
                  <a:srgbClr val="000000"/>
                </a:solidFill>
                <a:ea typeface="宋体" panose="02010600030101010101" pitchFamily="2" charset="-122"/>
              </a:rPr>
              <a:t>轨道 </a:t>
            </a:r>
            <a:endParaRPr lang="zh-CN" altLang="en-US" sz="3600" b="1">
              <a:solidFill>
                <a:srgbClr val="000000"/>
              </a:solidFill>
              <a:ea typeface="宋体" panose="02010600030101010101" pitchFamily="2" charset="-122"/>
            </a:endParaRPr>
          </a:p>
          <a:p>
            <a:pPr lvl="0"/>
            <a:r>
              <a:rPr lang="en-US" altLang="zh-CN" sz="3600" b="1">
                <a:solidFill>
                  <a:srgbClr val="000000"/>
                </a:solidFill>
                <a:ea typeface="宋体" panose="02010600030101010101" pitchFamily="2" charset="-122"/>
              </a:rPr>
              <a:t>C</a:t>
            </a:r>
            <a:r>
              <a:rPr lang="zh-CN" altLang="en-US" sz="3600" b="1">
                <a:solidFill>
                  <a:srgbClr val="000000"/>
                </a:solidFill>
                <a:ea typeface="宋体" panose="02010600030101010101" pitchFamily="2" charset="-122"/>
              </a:rPr>
              <a:t>、氟原子的</a:t>
            </a:r>
            <a:r>
              <a:rPr lang="en-US" altLang="zh-CN" sz="3600" b="1">
                <a:solidFill>
                  <a:srgbClr val="000000"/>
                </a:solidFill>
                <a:ea typeface="宋体" panose="02010600030101010101" pitchFamily="2" charset="-122"/>
              </a:rPr>
              <a:t>2p</a:t>
            </a:r>
            <a:r>
              <a:rPr lang="zh-CN" altLang="en-US" sz="3600" b="1">
                <a:solidFill>
                  <a:srgbClr val="000000"/>
                </a:solidFill>
                <a:ea typeface="宋体" panose="02010600030101010101" pitchFamily="2" charset="-122"/>
              </a:rPr>
              <a:t>轨道和氟原子的</a:t>
            </a:r>
            <a:r>
              <a:rPr lang="en-US" altLang="zh-CN" sz="3600" b="1">
                <a:solidFill>
                  <a:srgbClr val="000000"/>
                </a:solidFill>
                <a:ea typeface="宋体" panose="02010600030101010101" pitchFamily="2" charset="-122"/>
              </a:rPr>
              <a:t>2p</a:t>
            </a:r>
            <a:r>
              <a:rPr lang="zh-CN" altLang="en-US" sz="3600" b="1">
                <a:solidFill>
                  <a:srgbClr val="000000"/>
                </a:solidFill>
                <a:ea typeface="宋体" panose="02010600030101010101" pitchFamily="2" charset="-122"/>
              </a:rPr>
              <a:t>轨道</a:t>
            </a:r>
            <a:endParaRPr lang="zh-CN" altLang="en-US" sz="3600" b="1">
              <a:solidFill>
                <a:srgbClr val="000000"/>
              </a:solidFill>
              <a:ea typeface="宋体" panose="02010600030101010101" pitchFamily="2" charset="-122"/>
            </a:endParaRPr>
          </a:p>
          <a:p>
            <a:pPr lvl="0"/>
            <a:r>
              <a:rPr lang="en-US" altLang="zh-CN" sz="3600" b="1">
                <a:solidFill>
                  <a:srgbClr val="000000"/>
                </a:solidFill>
                <a:ea typeface="宋体" panose="02010600030101010101" pitchFamily="2" charset="-122"/>
              </a:rPr>
              <a:t>D</a:t>
            </a:r>
            <a:r>
              <a:rPr lang="zh-CN" altLang="en-US" sz="3600" b="1">
                <a:solidFill>
                  <a:srgbClr val="000000"/>
                </a:solidFill>
                <a:ea typeface="宋体" panose="02010600030101010101" pitchFamily="2" charset="-122"/>
              </a:rPr>
              <a:t>、氟原子的</a:t>
            </a:r>
            <a:r>
              <a:rPr lang="en-US" altLang="zh-CN" sz="3600" b="1">
                <a:solidFill>
                  <a:srgbClr val="000000"/>
                </a:solidFill>
                <a:ea typeface="宋体" panose="02010600030101010101" pitchFamily="2" charset="-122"/>
              </a:rPr>
              <a:t>3p</a:t>
            </a:r>
            <a:r>
              <a:rPr lang="zh-CN" altLang="en-US" sz="3600" b="1">
                <a:solidFill>
                  <a:srgbClr val="000000"/>
                </a:solidFill>
                <a:ea typeface="宋体" panose="02010600030101010101" pitchFamily="2" charset="-122"/>
              </a:rPr>
              <a:t>轨道和氟原子的</a:t>
            </a:r>
            <a:r>
              <a:rPr lang="en-US" altLang="zh-CN" sz="3600" b="1">
                <a:solidFill>
                  <a:srgbClr val="000000"/>
                </a:solidFill>
                <a:ea typeface="宋体" panose="02010600030101010101" pitchFamily="2" charset="-122"/>
              </a:rPr>
              <a:t>3p</a:t>
            </a:r>
            <a:r>
              <a:rPr lang="zh-CN" altLang="en-US" sz="3600" b="1">
                <a:solidFill>
                  <a:srgbClr val="000000"/>
                </a:solidFill>
                <a:ea typeface="宋体" panose="02010600030101010101" pitchFamily="2" charset="-122"/>
              </a:rPr>
              <a:t>轨道</a:t>
            </a:r>
            <a:endParaRPr lang="zh-CN" altLang="en-US" sz="3600" b="1">
              <a:solidFill>
                <a:srgbClr val="000000"/>
              </a:solidFill>
              <a:ea typeface="宋体" panose="02010600030101010101" pitchFamily="2" charset="-122"/>
            </a:endParaRPr>
          </a:p>
        </p:txBody>
      </p:sp>
      <p:sp>
        <p:nvSpPr>
          <p:cNvPr id="36866" name="Rectangle 6"/>
          <p:cNvSpPr/>
          <p:nvPr>
            <p:custDataLst>
              <p:tags r:id="rId2"/>
            </p:custDataLst>
          </p:nvPr>
        </p:nvSpPr>
        <p:spPr>
          <a:xfrm>
            <a:off x="6238875" y="1349375"/>
            <a:ext cx="649288" cy="1446213"/>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r>
              <a:rPr lang="zh-CN" altLang="en-US" sz="4400">
                <a:solidFill>
                  <a:srgbClr val="FF0000"/>
                </a:solidFill>
                <a:ea typeface="宋体" panose="02010600030101010101" pitchFamily="2" charset="-122"/>
              </a:rPr>
              <a:t>    </a:t>
            </a:r>
            <a:r>
              <a:rPr lang="en-US" altLang="zh-CN" sz="4400">
                <a:solidFill>
                  <a:srgbClr val="FF0000"/>
                </a:solidFill>
                <a:ea typeface="宋体" panose="02010600030101010101" pitchFamily="2" charset="-122"/>
              </a:rPr>
              <a:t>C</a:t>
            </a:r>
            <a:endParaRPr lang="en-US" altLang="zh-CN" sz="4400">
              <a:solidFill>
                <a:srgbClr val="FF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4"/>
          <p:cNvSpPr/>
          <p:nvPr>
            <p:custDataLst>
              <p:tags r:id="rId1"/>
            </p:custDataLst>
          </p:nvPr>
        </p:nvSpPr>
        <p:spPr>
          <a:xfrm>
            <a:off x="930275" y="404813"/>
            <a:ext cx="9413875" cy="2287587"/>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4000" b="1">
                <a:solidFill>
                  <a:srgbClr val="FF0000"/>
                </a:solidFill>
                <a:latin typeface="Arial" panose="020B0604020202020204" pitchFamily="34" charset="0"/>
                <a:ea typeface="宋体" panose="02010600030101010101" pitchFamily="2" charset="-122"/>
              </a:rPr>
              <a:t>练习</a:t>
            </a:r>
            <a:r>
              <a:rPr lang="en-US" altLang="zh-CN" sz="4000" b="1">
                <a:solidFill>
                  <a:srgbClr val="FF0000"/>
                </a:solidFill>
                <a:latin typeface="Arial" panose="020B0604020202020204" pitchFamily="34" charset="0"/>
                <a:ea typeface="宋体" panose="02010600030101010101" pitchFamily="2" charset="-122"/>
              </a:rPr>
              <a:t>2.</a:t>
            </a:r>
            <a:r>
              <a:rPr lang="en-US" altLang="zh-CN" sz="5400" b="1">
                <a:latin typeface="Arial" panose="020B0604020202020204" pitchFamily="34" charset="0"/>
                <a:ea typeface="宋体" panose="02010600030101010101" pitchFamily="2" charset="-122"/>
              </a:rPr>
              <a:t> </a:t>
            </a:r>
            <a:r>
              <a:rPr lang="zh-CN" altLang="en-US" sz="3600" b="1">
                <a:solidFill>
                  <a:srgbClr val="000000"/>
                </a:solidFill>
                <a:latin typeface="Arial" panose="020B0604020202020204" pitchFamily="34" charset="0"/>
                <a:ea typeface="宋体" panose="02010600030101010101" pitchFamily="2" charset="-122"/>
              </a:rPr>
              <a:t>试分析</a:t>
            </a:r>
            <a:endParaRPr lang="zh-CN" altLang="en-US" sz="3600" b="1">
              <a:solidFill>
                <a:srgbClr val="000000"/>
              </a:solidFill>
              <a:latin typeface="Arial" panose="020B0604020202020204" pitchFamily="34" charset="0"/>
              <a:ea typeface="宋体" panose="02010600030101010101" pitchFamily="2" charset="-122"/>
            </a:endParaRPr>
          </a:p>
          <a:p>
            <a:pPr lvl="0">
              <a:spcBef>
                <a:spcPct val="50000"/>
              </a:spcBef>
            </a:pPr>
            <a:r>
              <a:rPr lang="zh-CN" altLang="en-US" sz="3600" b="1">
                <a:solidFill>
                  <a:srgbClr val="000000"/>
                </a:solidFill>
                <a:latin typeface="Arial" panose="020B0604020202020204" pitchFamily="34" charset="0"/>
                <a:ea typeface="宋体" panose="02010600030101010101" pitchFamily="2" charset="-122"/>
              </a:rPr>
              <a:t>乙烷（</a:t>
            </a:r>
            <a:r>
              <a:rPr lang="en-US" altLang="zh-CN" sz="3600" b="1">
                <a:solidFill>
                  <a:srgbClr val="000000"/>
                </a:solidFill>
                <a:latin typeface="Arial" panose="020B0604020202020204" pitchFamily="34" charset="0"/>
                <a:ea typeface="宋体" panose="02010600030101010101" pitchFamily="2" charset="-122"/>
              </a:rPr>
              <a:t>CH</a:t>
            </a:r>
            <a:r>
              <a:rPr lang="en-US" altLang="zh-CN" sz="3600" b="1" baseline="-25000">
                <a:solidFill>
                  <a:srgbClr val="000000"/>
                </a:solidFill>
                <a:latin typeface="Arial" panose="020B0604020202020204" pitchFamily="34" charset="0"/>
                <a:ea typeface="宋体" panose="02010600030101010101" pitchFamily="2" charset="-122"/>
              </a:rPr>
              <a:t>3</a:t>
            </a:r>
            <a:r>
              <a:rPr lang="en-US" altLang="zh-CN" sz="3600" b="1">
                <a:solidFill>
                  <a:srgbClr val="000000"/>
                </a:solidFill>
                <a:latin typeface="Arial" panose="020B0604020202020204" pitchFamily="34" charset="0"/>
                <a:ea typeface="宋体" panose="02010600030101010101" pitchFamily="2" charset="-122"/>
              </a:rPr>
              <a:t>-CH</a:t>
            </a:r>
            <a:r>
              <a:rPr lang="en-US" altLang="zh-CN" sz="3600" b="1" baseline="-25000">
                <a:solidFill>
                  <a:srgbClr val="000000"/>
                </a:solidFill>
                <a:latin typeface="Arial" panose="020B0604020202020204" pitchFamily="34" charset="0"/>
                <a:ea typeface="宋体" panose="02010600030101010101" pitchFamily="2" charset="-122"/>
              </a:rPr>
              <a:t>3</a:t>
            </a:r>
            <a:r>
              <a:rPr lang="zh-CN" altLang="en-US" sz="3600" b="1">
                <a:solidFill>
                  <a:srgbClr val="000000"/>
                </a:solidFill>
                <a:latin typeface="Arial" panose="020B0604020202020204" pitchFamily="34" charset="0"/>
                <a:ea typeface="宋体" panose="02010600030101010101" pitchFamily="2" charset="-122"/>
              </a:rPr>
              <a:t>）、乙烯</a:t>
            </a:r>
            <a:r>
              <a:rPr lang="en-US" altLang="zh-CN" sz="3600" b="1">
                <a:solidFill>
                  <a:srgbClr val="000000"/>
                </a:solidFill>
                <a:latin typeface="Arial" panose="020B0604020202020204" pitchFamily="34" charset="0"/>
                <a:ea typeface="宋体" panose="02010600030101010101" pitchFamily="2" charset="-122"/>
              </a:rPr>
              <a:t>(CH</a:t>
            </a:r>
            <a:r>
              <a:rPr lang="en-US" altLang="zh-CN" sz="3600" b="1" baseline="-25000">
                <a:solidFill>
                  <a:srgbClr val="000000"/>
                </a:solidFill>
                <a:latin typeface="Arial" panose="020B0604020202020204" pitchFamily="34" charset="0"/>
                <a:ea typeface="宋体" panose="02010600030101010101" pitchFamily="2" charset="-122"/>
              </a:rPr>
              <a:t>2</a:t>
            </a:r>
            <a:r>
              <a:rPr lang="en-US" altLang="zh-CN" sz="3600" b="1">
                <a:solidFill>
                  <a:srgbClr val="000000"/>
                </a:solidFill>
                <a:latin typeface="Arial" panose="020B0604020202020204" pitchFamily="34" charset="0"/>
                <a:ea typeface="宋体" panose="02010600030101010101" pitchFamily="2" charset="-122"/>
              </a:rPr>
              <a:t>=CH</a:t>
            </a:r>
            <a:r>
              <a:rPr lang="en-US" altLang="zh-CN" sz="3600" b="1" baseline="-25000">
                <a:solidFill>
                  <a:srgbClr val="000000"/>
                </a:solidFill>
                <a:latin typeface="Arial" panose="020B0604020202020204" pitchFamily="34" charset="0"/>
                <a:ea typeface="宋体" panose="02010600030101010101" pitchFamily="2" charset="-122"/>
              </a:rPr>
              <a:t>2</a:t>
            </a:r>
            <a:r>
              <a:rPr lang="en-US" altLang="zh-CN" sz="3600" b="1">
                <a:solidFill>
                  <a:srgbClr val="000000"/>
                </a:solidFill>
                <a:latin typeface="Arial" panose="020B0604020202020204" pitchFamily="34" charset="0"/>
                <a:ea typeface="宋体" panose="02010600030101010101" pitchFamily="2" charset="-122"/>
              </a:rPr>
              <a:t>)</a:t>
            </a:r>
            <a:r>
              <a:rPr lang="zh-CN" altLang="en-US" sz="3600" b="1">
                <a:solidFill>
                  <a:srgbClr val="000000"/>
                </a:solidFill>
                <a:latin typeface="Arial" panose="020B0604020202020204" pitchFamily="34" charset="0"/>
                <a:ea typeface="宋体" panose="02010600030101010101" pitchFamily="2" charset="-122"/>
              </a:rPr>
              <a:t>、乙炔</a:t>
            </a:r>
            <a:r>
              <a:rPr lang="en-US" altLang="zh-CN" sz="3600" b="1">
                <a:solidFill>
                  <a:srgbClr val="000000"/>
                </a:solidFill>
                <a:latin typeface="Arial" panose="020B0604020202020204" pitchFamily="34" charset="0"/>
                <a:ea typeface="宋体" panose="02010600030101010101" pitchFamily="2" charset="-122"/>
              </a:rPr>
              <a:t>(CH≡CH)</a:t>
            </a:r>
            <a:r>
              <a:rPr lang="zh-CN" altLang="en-US" sz="3600" b="1">
                <a:solidFill>
                  <a:srgbClr val="000000"/>
                </a:solidFill>
                <a:latin typeface="Arial" panose="020B0604020202020204" pitchFamily="34" charset="0"/>
                <a:ea typeface="宋体" panose="02010600030101010101" pitchFamily="2" charset="-122"/>
              </a:rPr>
              <a:t>分子中化学键的成分。</a:t>
            </a:r>
            <a:r>
              <a:rPr lang="zh-CN" altLang="en-US" sz="3600" b="1">
                <a:latin typeface="Arial" panose="020B0604020202020204" pitchFamily="34" charset="0"/>
                <a:ea typeface="宋体" panose="02010600030101010101" pitchFamily="2" charset="-122"/>
              </a:rPr>
              <a:t> </a:t>
            </a:r>
            <a:r>
              <a:rPr lang="en-US" altLang="zh-CN" sz="3600" b="1">
                <a:latin typeface="Arial" panose="020B0604020202020204" pitchFamily="34" charset="0"/>
                <a:ea typeface="宋体" panose="02010600030101010101" pitchFamily="2" charset="-122"/>
              </a:rPr>
              <a:t>	</a:t>
            </a:r>
            <a:endParaRPr lang="zh-CN" altLang="en-US" sz="3600" b="1">
              <a:latin typeface="Arial" panose="020B0604020202020204" pitchFamily="34" charset="0"/>
              <a:ea typeface="宋体" panose="02010600030101010101" pitchFamily="2" charset="-122"/>
            </a:endParaRPr>
          </a:p>
        </p:txBody>
      </p:sp>
      <p:sp>
        <p:nvSpPr>
          <p:cNvPr id="37890" name="Text Box 6"/>
          <p:cNvSpPr/>
          <p:nvPr>
            <p:custDataLst>
              <p:tags r:id="rId2"/>
            </p:custDataLst>
          </p:nvPr>
        </p:nvSpPr>
        <p:spPr>
          <a:xfrm>
            <a:off x="1774825" y="3068638"/>
            <a:ext cx="8640763" cy="641350"/>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3600" b="1">
                <a:solidFill>
                  <a:srgbClr val="FF0000"/>
                </a:solidFill>
                <a:latin typeface="Arial" panose="020B0604020202020204" pitchFamily="34" charset="0"/>
                <a:ea typeface="宋体" panose="02010600030101010101" pitchFamily="2" charset="-122"/>
              </a:rPr>
              <a:t>乙烷（</a:t>
            </a:r>
            <a:r>
              <a:rPr lang="en-US" altLang="zh-CN" sz="3600" b="1">
                <a:solidFill>
                  <a:srgbClr val="FF0000"/>
                </a:solidFill>
                <a:latin typeface="Arial" panose="020B0604020202020204" pitchFamily="34" charset="0"/>
                <a:ea typeface="宋体" panose="02010600030101010101" pitchFamily="2" charset="-122"/>
              </a:rPr>
              <a:t>CH</a:t>
            </a:r>
            <a:r>
              <a:rPr lang="en-US" altLang="zh-CN" sz="3600" b="1" baseline="-25000">
                <a:solidFill>
                  <a:srgbClr val="FF0000"/>
                </a:solidFill>
                <a:latin typeface="Arial" panose="020B0604020202020204" pitchFamily="34" charset="0"/>
                <a:ea typeface="宋体" panose="02010600030101010101" pitchFamily="2" charset="-122"/>
              </a:rPr>
              <a:t>3</a:t>
            </a:r>
            <a:r>
              <a:rPr lang="en-US" altLang="zh-CN" sz="3600" b="1">
                <a:solidFill>
                  <a:srgbClr val="FF0000"/>
                </a:solidFill>
                <a:latin typeface="Arial" panose="020B0604020202020204" pitchFamily="34" charset="0"/>
                <a:ea typeface="宋体" panose="02010600030101010101" pitchFamily="2" charset="-122"/>
              </a:rPr>
              <a:t>-CH</a:t>
            </a:r>
            <a:r>
              <a:rPr lang="en-US" altLang="zh-CN" sz="3600" b="1" baseline="-25000">
                <a:solidFill>
                  <a:srgbClr val="FF0000"/>
                </a:solidFill>
                <a:latin typeface="Arial" panose="020B0604020202020204" pitchFamily="34" charset="0"/>
                <a:ea typeface="宋体" panose="02010600030101010101" pitchFamily="2" charset="-122"/>
              </a:rPr>
              <a:t>3</a:t>
            </a:r>
            <a:r>
              <a:rPr lang="zh-CN" altLang="en-US" sz="3600" b="1">
                <a:solidFill>
                  <a:srgbClr val="FF0000"/>
                </a:solidFill>
                <a:latin typeface="Arial" panose="020B0604020202020204" pitchFamily="34" charset="0"/>
                <a:ea typeface="宋体" panose="02010600030101010101" pitchFamily="2" charset="-122"/>
              </a:rPr>
              <a:t>）分子中</a:t>
            </a:r>
            <a:r>
              <a:rPr lang="en-US" altLang="zh-CN" sz="3600" b="1">
                <a:solidFill>
                  <a:srgbClr val="FF0000"/>
                </a:solidFill>
                <a:latin typeface="Arial" panose="020B0604020202020204" pitchFamily="34" charset="0"/>
                <a:ea typeface="宋体" panose="02010600030101010101" pitchFamily="2" charset="-122"/>
              </a:rPr>
              <a:t>7</a:t>
            </a:r>
            <a:r>
              <a:rPr lang="zh-CN" altLang="en-US" sz="3600" b="1">
                <a:solidFill>
                  <a:srgbClr val="FF0000"/>
                </a:solidFill>
                <a:latin typeface="Arial" panose="020B0604020202020204" pitchFamily="34" charset="0"/>
                <a:ea typeface="宋体" panose="02010600030101010101" pitchFamily="2" charset="-122"/>
              </a:rPr>
              <a:t>个</a:t>
            </a:r>
            <a:r>
              <a:rPr lang="en-US" altLang="zh-CN" sz="3600" b="1">
                <a:solidFill>
                  <a:srgbClr val="FF0000"/>
                </a:solidFill>
                <a:latin typeface="Arial" panose="020B0604020202020204" pitchFamily="34" charset="0"/>
                <a:ea typeface="宋体" panose="02010600030101010101" pitchFamily="2" charset="-122"/>
              </a:rPr>
              <a:t>σ</a:t>
            </a:r>
            <a:r>
              <a:rPr lang="zh-CN" altLang="en-US" sz="3600" b="1">
                <a:solidFill>
                  <a:srgbClr val="FF0000"/>
                </a:solidFill>
                <a:latin typeface="Arial" panose="020B0604020202020204" pitchFamily="34" charset="0"/>
                <a:ea typeface="宋体" panose="02010600030101010101" pitchFamily="2" charset="-122"/>
              </a:rPr>
              <a:t>键；</a:t>
            </a:r>
            <a:endParaRPr lang="zh-CN" altLang="en-US" sz="3600" b="1">
              <a:latin typeface="Arial" panose="020B0604020202020204" pitchFamily="34" charset="0"/>
              <a:ea typeface="宋体" panose="02010600030101010101" pitchFamily="2" charset="-122"/>
            </a:endParaRPr>
          </a:p>
        </p:txBody>
      </p:sp>
      <p:sp>
        <p:nvSpPr>
          <p:cNvPr id="37891" name="Text Box 7"/>
          <p:cNvSpPr/>
          <p:nvPr>
            <p:custDataLst>
              <p:tags r:id="rId3"/>
            </p:custDataLst>
          </p:nvPr>
        </p:nvSpPr>
        <p:spPr>
          <a:xfrm>
            <a:off x="1847850" y="5084763"/>
            <a:ext cx="8382000" cy="1190625"/>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3200" b="1">
                <a:solidFill>
                  <a:srgbClr val="3333FF"/>
                </a:solidFill>
                <a:latin typeface="宋体" panose="02010600030101010101" pitchFamily="2" charset="-122"/>
                <a:ea typeface="宋体" panose="02010600030101010101" pitchFamily="2" charset="-122"/>
              </a:rPr>
              <a:t> </a:t>
            </a:r>
            <a:r>
              <a:rPr lang="zh-CN" altLang="en-US" sz="3600" b="1">
                <a:solidFill>
                  <a:srgbClr val="000000"/>
                </a:solidFill>
                <a:latin typeface="华文新魏" pitchFamily="2" charset="-122"/>
                <a:ea typeface="华文新魏" pitchFamily="2" charset="-122"/>
              </a:rPr>
              <a:t>乙烯分子与溴发生加成反应时，断裂哪种类型的键？为什么？</a:t>
            </a:r>
            <a:endParaRPr lang="zh-CN" altLang="en-US" sz="3600" b="1">
              <a:solidFill>
                <a:srgbClr val="000000"/>
              </a:solidFill>
              <a:latin typeface="华文新魏" pitchFamily="2" charset="-122"/>
              <a:ea typeface="华文新魏" pitchFamily="2" charset="-122"/>
            </a:endParaRPr>
          </a:p>
        </p:txBody>
      </p:sp>
      <p:sp>
        <p:nvSpPr>
          <p:cNvPr id="37892" name="Rectangle 8"/>
          <p:cNvSpPr/>
          <p:nvPr>
            <p:custDataLst>
              <p:tags r:id="rId4"/>
            </p:custDataLst>
          </p:nvPr>
        </p:nvSpPr>
        <p:spPr>
          <a:xfrm>
            <a:off x="1524000" y="3644900"/>
            <a:ext cx="10367963" cy="641350"/>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3600" b="1">
                <a:solidFill>
                  <a:srgbClr val="336600"/>
                </a:solidFill>
                <a:latin typeface="Arial" panose="020B0604020202020204" pitchFamily="34" charset="0"/>
                <a:ea typeface="楷体_GB2312"/>
              </a:rPr>
              <a:t>  乙烯</a:t>
            </a:r>
            <a:r>
              <a:rPr lang="en-US" altLang="zh-CN" sz="3600" b="1">
                <a:solidFill>
                  <a:srgbClr val="336600"/>
                </a:solidFill>
                <a:latin typeface="Arial" panose="020B0604020202020204" pitchFamily="34" charset="0"/>
                <a:ea typeface="楷体_GB2312"/>
              </a:rPr>
              <a:t>(CH2=CH2</a:t>
            </a:r>
            <a:r>
              <a:rPr lang="zh-CN" altLang="en-US" sz="3600" b="1">
                <a:solidFill>
                  <a:srgbClr val="336600"/>
                </a:solidFill>
                <a:latin typeface="Arial" panose="020B0604020202020204" pitchFamily="34" charset="0"/>
                <a:ea typeface="楷体_GB2312"/>
              </a:rPr>
              <a:t>）分子中</a:t>
            </a:r>
            <a:r>
              <a:rPr lang="en-US" altLang="zh-CN" sz="3600" b="1">
                <a:solidFill>
                  <a:srgbClr val="336600"/>
                </a:solidFill>
                <a:latin typeface="Arial" panose="020B0604020202020204" pitchFamily="34" charset="0"/>
                <a:ea typeface="楷体_GB2312"/>
              </a:rPr>
              <a:t>5</a:t>
            </a:r>
            <a:r>
              <a:rPr lang="zh-CN" altLang="en-US" sz="3600" b="1">
                <a:solidFill>
                  <a:srgbClr val="336600"/>
                </a:solidFill>
                <a:latin typeface="Arial" panose="020B0604020202020204" pitchFamily="34" charset="0"/>
                <a:ea typeface="楷体_GB2312"/>
              </a:rPr>
              <a:t>个</a:t>
            </a:r>
            <a:r>
              <a:rPr lang="en-US" altLang="zh-CN" sz="3600" b="1">
                <a:solidFill>
                  <a:srgbClr val="336600"/>
                </a:solidFill>
                <a:latin typeface="Arial" panose="020B0604020202020204" pitchFamily="34" charset="0"/>
                <a:ea typeface="楷体_GB2312"/>
              </a:rPr>
              <a:t>σ</a:t>
            </a:r>
            <a:r>
              <a:rPr lang="zh-CN" altLang="en-US" sz="3600" b="1">
                <a:solidFill>
                  <a:srgbClr val="336600"/>
                </a:solidFill>
                <a:latin typeface="Arial" panose="020B0604020202020204" pitchFamily="34" charset="0"/>
                <a:ea typeface="楷体_GB2312"/>
              </a:rPr>
              <a:t>键、</a:t>
            </a:r>
            <a:r>
              <a:rPr lang="en-US" altLang="zh-CN" sz="3600" b="1">
                <a:solidFill>
                  <a:srgbClr val="336600"/>
                </a:solidFill>
                <a:latin typeface="Arial" panose="020B0604020202020204" pitchFamily="34" charset="0"/>
                <a:ea typeface="楷体_GB2312"/>
              </a:rPr>
              <a:t>1</a:t>
            </a:r>
            <a:r>
              <a:rPr lang="zh-CN" altLang="en-US" sz="3600" b="1">
                <a:solidFill>
                  <a:srgbClr val="336600"/>
                </a:solidFill>
                <a:latin typeface="Arial" panose="020B0604020202020204" pitchFamily="34" charset="0"/>
                <a:ea typeface="楷体_GB2312"/>
              </a:rPr>
              <a:t>个</a:t>
            </a:r>
            <a:r>
              <a:rPr lang="en-US" altLang="zh-CN" sz="3600" b="1">
                <a:solidFill>
                  <a:srgbClr val="336600"/>
                </a:solidFill>
                <a:latin typeface="Arial" panose="020B0604020202020204" pitchFamily="34" charset="0"/>
                <a:ea typeface="楷体_GB2312"/>
              </a:rPr>
              <a:t>π</a:t>
            </a:r>
            <a:r>
              <a:rPr lang="zh-CN" altLang="en-US" sz="3600" b="1">
                <a:solidFill>
                  <a:srgbClr val="336600"/>
                </a:solidFill>
                <a:latin typeface="Arial" panose="020B0604020202020204" pitchFamily="34" charset="0"/>
                <a:ea typeface="楷体_GB2312"/>
              </a:rPr>
              <a:t>键</a:t>
            </a:r>
            <a:endParaRPr lang="zh-CN" altLang="en-US" sz="3600" b="1">
              <a:solidFill>
                <a:srgbClr val="336600"/>
              </a:solidFill>
              <a:latin typeface="Arial" panose="020B0604020202020204" pitchFamily="34" charset="0"/>
              <a:ea typeface="楷体_GB2312"/>
            </a:endParaRPr>
          </a:p>
        </p:txBody>
      </p:sp>
      <p:sp>
        <p:nvSpPr>
          <p:cNvPr id="37893" name="Rectangle 9"/>
          <p:cNvSpPr/>
          <p:nvPr>
            <p:custDataLst>
              <p:tags r:id="rId5"/>
            </p:custDataLst>
          </p:nvPr>
        </p:nvSpPr>
        <p:spPr>
          <a:xfrm>
            <a:off x="1703388" y="4365625"/>
            <a:ext cx="9145587" cy="1465263"/>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3600" b="1">
                <a:solidFill>
                  <a:srgbClr val="FF0000"/>
                </a:solidFill>
                <a:latin typeface="Arial" panose="020B0604020202020204" pitchFamily="34" charset="0"/>
                <a:ea typeface="楷体_GB2312"/>
              </a:rPr>
              <a:t> 乙炔</a:t>
            </a:r>
            <a:r>
              <a:rPr lang="en-US" altLang="zh-CN" sz="3600" b="1">
                <a:solidFill>
                  <a:srgbClr val="FF0000"/>
                </a:solidFill>
                <a:latin typeface="Arial" panose="020B0604020202020204" pitchFamily="34" charset="0"/>
                <a:ea typeface="楷体_GB2312"/>
              </a:rPr>
              <a:t>(CH≡CH)</a:t>
            </a:r>
            <a:r>
              <a:rPr lang="zh-CN" altLang="en-US" sz="3600" b="1">
                <a:solidFill>
                  <a:srgbClr val="FF0000"/>
                </a:solidFill>
                <a:latin typeface="Arial" panose="020B0604020202020204" pitchFamily="34" charset="0"/>
                <a:ea typeface="楷体_GB2312"/>
              </a:rPr>
              <a:t>分子中</a:t>
            </a:r>
            <a:r>
              <a:rPr lang="en-US" altLang="zh-CN" sz="3600" b="1">
                <a:solidFill>
                  <a:srgbClr val="FF0000"/>
                </a:solidFill>
                <a:latin typeface="Arial" panose="020B0604020202020204" pitchFamily="34" charset="0"/>
                <a:ea typeface="楷体_GB2312"/>
              </a:rPr>
              <a:t>3</a:t>
            </a:r>
            <a:r>
              <a:rPr lang="zh-CN" altLang="en-US" sz="3600" b="1">
                <a:solidFill>
                  <a:srgbClr val="FF0000"/>
                </a:solidFill>
                <a:latin typeface="Arial" panose="020B0604020202020204" pitchFamily="34" charset="0"/>
                <a:ea typeface="楷体_GB2312"/>
              </a:rPr>
              <a:t>个</a:t>
            </a:r>
            <a:r>
              <a:rPr lang="en-US" altLang="zh-CN" sz="3600" b="1">
                <a:solidFill>
                  <a:srgbClr val="FF0000"/>
                </a:solidFill>
                <a:latin typeface="Arial" panose="020B0604020202020204" pitchFamily="34" charset="0"/>
                <a:ea typeface="楷体_GB2312"/>
              </a:rPr>
              <a:t>σ</a:t>
            </a:r>
            <a:r>
              <a:rPr lang="zh-CN" altLang="en-US" sz="3600" b="1">
                <a:solidFill>
                  <a:srgbClr val="FF0000"/>
                </a:solidFill>
                <a:latin typeface="Arial" panose="020B0604020202020204" pitchFamily="34" charset="0"/>
                <a:ea typeface="楷体_GB2312"/>
              </a:rPr>
              <a:t>键、</a:t>
            </a:r>
            <a:r>
              <a:rPr lang="en-US" altLang="zh-CN" sz="3600" b="1">
                <a:solidFill>
                  <a:srgbClr val="FF0000"/>
                </a:solidFill>
                <a:latin typeface="Arial" panose="020B0604020202020204" pitchFamily="34" charset="0"/>
                <a:ea typeface="楷体_GB2312"/>
              </a:rPr>
              <a:t>2</a:t>
            </a:r>
            <a:r>
              <a:rPr lang="zh-CN" altLang="en-US" sz="3600" b="1">
                <a:solidFill>
                  <a:srgbClr val="FF0000"/>
                </a:solidFill>
                <a:latin typeface="Arial" panose="020B0604020202020204" pitchFamily="34" charset="0"/>
                <a:ea typeface="楷体_GB2312"/>
              </a:rPr>
              <a:t>个</a:t>
            </a:r>
            <a:r>
              <a:rPr lang="en-US" altLang="zh-CN" sz="3600" b="1">
                <a:solidFill>
                  <a:srgbClr val="FF0000"/>
                </a:solidFill>
                <a:latin typeface="Arial" panose="020B0604020202020204" pitchFamily="34" charset="0"/>
                <a:ea typeface="楷体_GB2312"/>
              </a:rPr>
              <a:t>π</a:t>
            </a:r>
            <a:r>
              <a:rPr lang="zh-CN" altLang="en-US" sz="3600" b="1">
                <a:solidFill>
                  <a:srgbClr val="FF0000"/>
                </a:solidFill>
                <a:latin typeface="Arial" panose="020B0604020202020204" pitchFamily="34" charset="0"/>
                <a:ea typeface="楷体_GB2312"/>
              </a:rPr>
              <a:t>键</a:t>
            </a:r>
            <a:endParaRPr lang="zh-CN" altLang="en-US" sz="3600" b="1">
              <a:solidFill>
                <a:srgbClr val="FF0000"/>
              </a:solidFill>
              <a:latin typeface="Arial" panose="020B0604020202020204" pitchFamily="34" charset="0"/>
              <a:ea typeface="楷体_GB2312"/>
            </a:endParaRPr>
          </a:p>
          <a:p>
            <a:pPr lvl="0">
              <a:spcBef>
                <a:spcPct val="50000"/>
              </a:spcBef>
            </a:pPr>
            <a:endParaRPr lang="zh-CN" altLang="en-US" sz="3600" b="1">
              <a:solidFill>
                <a:srgbClr val="FF0000"/>
              </a:solidFill>
              <a:latin typeface="Arial" panose="020B0604020202020204" pitchFamily="34" charset="0"/>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anim calcmode="lin" valueType="num">
                                      <p:cBhvr additive="base">
                                        <p:cTn id="7" dur="500" fill="hold"/>
                                        <p:tgtEl>
                                          <p:spTgt spid="37889"/>
                                        </p:tgtEl>
                                        <p:attrNameLst>
                                          <p:attrName>ppt_x</p:attrName>
                                        </p:attrNameLst>
                                      </p:cBhvr>
                                      <p:tavLst>
                                        <p:tav tm="0">
                                          <p:val>
                                            <p:strVal val="0-#ppt_w/2"/>
                                          </p:val>
                                        </p:tav>
                                        <p:tav tm="100000">
                                          <p:val>
                                            <p:strVal val="#ppt_x"/>
                                          </p:val>
                                        </p:tav>
                                      </p:tavLst>
                                    </p:anim>
                                    <p:anim calcmode="lin" valueType="num">
                                      <p:cBhvr additive="base">
                                        <p:cTn id="8" dur="500" fill="hold"/>
                                        <p:tgtEl>
                                          <p:spTgt spid="378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additive="base">
                                        <p:cTn id="13" dur="500" fill="hold"/>
                                        <p:tgtEl>
                                          <p:spTgt spid="37890"/>
                                        </p:tgtEl>
                                        <p:attrNameLst>
                                          <p:attrName>ppt_x</p:attrName>
                                        </p:attrNameLst>
                                      </p:cBhvr>
                                      <p:tavLst>
                                        <p:tav tm="0">
                                          <p:val>
                                            <p:strVal val="#ppt_x"/>
                                          </p:val>
                                        </p:tav>
                                        <p:tav tm="100000">
                                          <p:val>
                                            <p:strVal val="#ppt_x"/>
                                          </p:val>
                                        </p:tav>
                                      </p:tavLst>
                                    </p:anim>
                                    <p:anim calcmode="lin" valueType="num">
                                      <p:cBhvr additive="base">
                                        <p:cTn id="14"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2"/>
                                        </p:tgtEl>
                                        <p:attrNameLst>
                                          <p:attrName>style.visibility</p:attrName>
                                        </p:attrNameLst>
                                      </p:cBhvr>
                                      <p:to>
                                        <p:strVal val="visible"/>
                                      </p:to>
                                    </p:set>
                                    <p:anim calcmode="lin" valueType="num">
                                      <p:cBhvr additive="base">
                                        <p:cTn id="19" dur="500" fill="hold"/>
                                        <p:tgtEl>
                                          <p:spTgt spid="37892"/>
                                        </p:tgtEl>
                                        <p:attrNameLst>
                                          <p:attrName>ppt_x</p:attrName>
                                        </p:attrNameLst>
                                      </p:cBhvr>
                                      <p:tavLst>
                                        <p:tav tm="0">
                                          <p:val>
                                            <p:strVal val="#ppt_x"/>
                                          </p:val>
                                        </p:tav>
                                        <p:tav tm="100000">
                                          <p:val>
                                            <p:strVal val="#ppt_x"/>
                                          </p:val>
                                        </p:tav>
                                      </p:tavLst>
                                    </p:anim>
                                    <p:anim calcmode="lin" valueType="num">
                                      <p:cBhvr additive="base">
                                        <p:cTn id="20"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893"/>
                                        </p:tgtEl>
                                        <p:attrNameLst>
                                          <p:attrName>style.visibility</p:attrName>
                                        </p:attrNameLst>
                                      </p:cBhvr>
                                      <p:to>
                                        <p:strVal val="visible"/>
                                      </p:to>
                                    </p:set>
                                    <p:anim calcmode="lin" valueType="num">
                                      <p:cBhvr additive="base">
                                        <p:cTn id="25" dur="500" fill="hold"/>
                                        <p:tgtEl>
                                          <p:spTgt spid="37893"/>
                                        </p:tgtEl>
                                        <p:attrNameLst>
                                          <p:attrName>ppt_x</p:attrName>
                                        </p:attrNameLst>
                                      </p:cBhvr>
                                      <p:tavLst>
                                        <p:tav tm="0">
                                          <p:val>
                                            <p:strVal val="#ppt_x"/>
                                          </p:val>
                                        </p:tav>
                                        <p:tav tm="100000">
                                          <p:val>
                                            <p:strVal val="#ppt_x"/>
                                          </p:val>
                                        </p:tav>
                                      </p:tavLst>
                                    </p:anim>
                                    <p:anim calcmode="lin" valueType="num">
                                      <p:cBhvr additive="base">
                                        <p:cTn id="26"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891"/>
                                        </p:tgtEl>
                                        <p:attrNameLst>
                                          <p:attrName>style.visibility</p:attrName>
                                        </p:attrNameLst>
                                      </p:cBhvr>
                                      <p:to>
                                        <p:strVal val="visible"/>
                                      </p:to>
                                    </p:set>
                                    <p:anim calcmode="lin" valueType="num">
                                      <p:cBhvr additive="base">
                                        <p:cTn id="31" dur="500" fill="hold"/>
                                        <p:tgtEl>
                                          <p:spTgt spid="37891"/>
                                        </p:tgtEl>
                                        <p:attrNameLst>
                                          <p:attrName>ppt_x</p:attrName>
                                        </p:attrNameLst>
                                      </p:cBhvr>
                                      <p:tavLst>
                                        <p:tav tm="0">
                                          <p:val>
                                            <p:strVal val="#ppt_x"/>
                                          </p:val>
                                        </p:tav>
                                        <p:tav tm="100000">
                                          <p:val>
                                            <p:strVal val="#ppt_x"/>
                                          </p:val>
                                        </p:tav>
                                      </p:tavLst>
                                    </p:anim>
                                    <p:anim calcmode="lin" valueType="num">
                                      <p:cBhvr additive="base">
                                        <p:cTn id="32"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P spid="37890" grpId="0"/>
      <p:bldP spid="37891" grpId="0"/>
      <p:bldP spid="37892" grpId="0"/>
      <p:bldP spid="378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Text Box 4"/>
          <p:cNvSpPr/>
          <p:nvPr>
            <p:custDataLst>
              <p:tags r:id="rId1"/>
            </p:custDataLst>
          </p:nvPr>
        </p:nvSpPr>
        <p:spPr>
          <a:xfrm>
            <a:off x="2166938" y="1000125"/>
            <a:ext cx="8763000" cy="3937000"/>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zh-CN" altLang="en-US" sz="3600" b="1">
                <a:solidFill>
                  <a:srgbClr val="000000"/>
                </a:solidFill>
                <a:latin typeface="Times New Roman" panose="02020603050405020304" pitchFamily="18" charset="0"/>
                <a:ea typeface="宋体" panose="02010600030101010101" pitchFamily="2" charset="-122"/>
              </a:rPr>
              <a:t>3</a:t>
            </a:r>
            <a:r>
              <a:rPr lang="zh-CN" altLang="zh-CN" sz="3600" b="1">
                <a:solidFill>
                  <a:srgbClr val="000000"/>
                </a:solidFill>
                <a:latin typeface="Times New Roman" panose="02020603050405020304" pitchFamily="18" charset="0"/>
                <a:ea typeface="宋体" panose="02010600030101010101" pitchFamily="2" charset="-122"/>
              </a:rPr>
              <a:t>.</a:t>
            </a:r>
            <a:r>
              <a:rPr lang="zh-CN" altLang="en-US" sz="3600" b="1">
                <a:solidFill>
                  <a:srgbClr val="000000"/>
                </a:solidFill>
                <a:latin typeface="Times New Roman" panose="02020603050405020304" pitchFamily="18" charset="0"/>
                <a:ea typeface="宋体" panose="02010600030101010101" pitchFamily="2" charset="-122"/>
              </a:rPr>
              <a:t>关于乙醇分子的说法正确的是（       ）</a:t>
            </a:r>
            <a:endParaRPr lang="zh-CN" altLang="en-US" sz="3600" b="1">
              <a:solidFill>
                <a:srgbClr val="000000"/>
              </a:solidFill>
              <a:latin typeface="Times New Roman" panose="02020603050405020304" pitchFamily="18" charset="0"/>
              <a:ea typeface="宋体" panose="02010600030101010101" pitchFamily="2" charset="-122"/>
            </a:endParaRPr>
          </a:p>
          <a:p>
            <a:pPr lvl="0">
              <a:spcBef>
                <a:spcPct val="50000"/>
              </a:spcBef>
            </a:pPr>
            <a:r>
              <a:rPr lang="en-US" altLang="zh-CN" sz="3600" b="1">
                <a:solidFill>
                  <a:srgbClr val="000000"/>
                </a:solidFill>
                <a:latin typeface="Times New Roman" panose="02020603050405020304" pitchFamily="18" charset="0"/>
                <a:ea typeface="宋体" panose="02010600030101010101" pitchFamily="2" charset="-122"/>
              </a:rPr>
              <a:t>A.</a:t>
            </a:r>
            <a:r>
              <a:rPr lang="zh-CN" altLang="en-US" sz="3600" b="1">
                <a:solidFill>
                  <a:srgbClr val="000000"/>
                </a:solidFill>
                <a:latin typeface="Times New Roman" panose="02020603050405020304" pitchFamily="18" charset="0"/>
                <a:ea typeface="宋体" panose="02010600030101010101" pitchFamily="2" charset="-122"/>
              </a:rPr>
              <a:t>分子中共含有</a:t>
            </a:r>
            <a:r>
              <a:rPr lang="zh-CN" altLang="zh-CN" sz="3600" b="1">
                <a:solidFill>
                  <a:srgbClr val="000000"/>
                </a:solidFill>
                <a:latin typeface="Times New Roman" panose="02020603050405020304" pitchFamily="18" charset="0"/>
                <a:ea typeface="宋体" panose="02010600030101010101" pitchFamily="2" charset="-122"/>
              </a:rPr>
              <a:t>8</a:t>
            </a:r>
            <a:r>
              <a:rPr lang="zh-CN" altLang="en-US" sz="3600" b="1">
                <a:solidFill>
                  <a:srgbClr val="000000"/>
                </a:solidFill>
                <a:latin typeface="Times New Roman" panose="02020603050405020304" pitchFamily="18" charset="0"/>
                <a:ea typeface="宋体" panose="02010600030101010101" pitchFamily="2" charset="-122"/>
              </a:rPr>
              <a:t>个极性键</a:t>
            </a:r>
            <a:endParaRPr lang="zh-CN" altLang="en-US" sz="3600" b="1">
              <a:solidFill>
                <a:srgbClr val="000000"/>
              </a:solidFill>
              <a:latin typeface="Times New Roman" panose="02020603050405020304" pitchFamily="18" charset="0"/>
              <a:ea typeface="宋体" panose="02010600030101010101" pitchFamily="2" charset="-122"/>
            </a:endParaRPr>
          </a:p>
          <a:p>
            <a:pPr lvl="0">
              <a:spcBef>
                <a:spcPct val="50000"/>
              </a:spcBef>
            </a:pPr>
            <a:r>
              <a:rPr lang="en-US" altLang="zh-CN" sz="3600" b="1">
                <a:solidFill>
                  <a:srgbClr val="000000"/>
                </a:solidFill>
                <a:latin typeface="Times New Roman" panose="02020603050405020304" pitchFamily="18" charset="0"/>
                <a:ea typeface="宋体" panose="02010600030101010101" pitchFamily="2" charset="-122"/>
              </a:rPr>
              <a:t>B.</a:t>
            </a:r>
            <a:r>
              <a:rPr lang="zh-CN" altLang="en-US" sz="3600" b="1">
                <a:solidFill>
                  <a:srgbClr val="000000"/>
                </a:solidFill>
                <a:latin typeface="Times New Roman" panose="02020603050405020304" pitchFamily="18" charset="0"/>
                <a:ea typeface="宋体" panose="02010600030101010101" pitchFamily="2" charset="-122"/>
              </a:rPr>
              <a:t>分子中不含非极性键</a:t>
            </a:r>
            <a:endParaRPr lang="zh-CN" altLang="en-US" sz="3600" b="1">
              <a:solidFill>
                <a:srgbClr val="000000"/>
              </a:solidFill>
              <a:latin typeface="Times New Roman" panose="02020603050405020304" pitchFamily="18" charset="0"/>
              <a:ea typeface="宋体" panose="02010600030101010101" pitchFamily="2" charset="-122"/>
            </a:endParaRPr>
          </a:p>
          <a:p>
            <a:pPr lvl="0">
              <a:spcBef>
                <a:spcPct val="50000"/>
              </a:spcBef>
            </a:pPr>
            <a:r>
              <a:rPr lang="en-US" altLang="zh-CN" sz="3600" b="1">
                <a:solidFill>
                  <a:srgbClr val="000000"/>
                </a:solidFill>
                <a:latin typeface="Times New Roman" panose="02020603050405020304" pitchFamily="18" charset="0"/>
                <a:ea typeface="宋体" panose="02010600030101010101" pitchFamily="2" charset="-122"/>
              </a:rPr>
              <a:t>C.</a:t>
            </a:r>
            <a:r>
              <a:rPr lang="zh-CN" altLang="en-US" sz="3600" b="1">
                <a:solidFill>
                  <a:srgbClr val="000000"/>
                </a:solidFill>
                <a:latin typeface="Times New Roman" panose="02020603050405020304" pitchFamily="18" charset="0"/>
                <a:ea typeface="宋体" panose="02010600030101010101" pitchFamily="2" charset="-122"/>
              </a:rPr>
              <a:t>分子中只含</a:t>
            </a:r>
            <a:r>
              <a:rPr lang="en-US" altLang="zh-CN" sz="3600" b="1">
                <a:solidFill>
                  <a:srgbClr val="000000"/>
                </a:solidFill>
                <a:latin typeface="Times New Roman" panose="02020603050405020304" pitchFamily="18" charset="0"/>
                <a:ea typeface="宋体" panose="02010600030101010101" pitchFamily="2" charset="-122"/>
              </a:rPr>
              <a:t>σ</a:t>
            </a:r>
            <a:r>
              <a:rPr lang="zh-CN" altLang="en-US" sz="3600" b="1">
                <a:solidFill>
                  <a:srgbClr val="000000"/>
                </a:solidFill>
                <a:latin typeface="Times New Roman" panose="02020603050405020304" pitchFamily="18" charset="0"/>
                <a:ea typeface="宋体" panose="02010600030101010101" pitchFamily="2" charset="-122"/>
              </a:rPr>
              <a:t>键</a:t>
            </a:r>
            <a:endParaRPr lang="zh-CN" altLang="en-US" sz="3600" b="1">
              <a:solidFill>
                <a:srgbClr val="000000"/>
              </a:solidFill>
              <a:latin typeface="Times New Roman" panose="02020603050405020304" pitchFamily="18" charset="0"/>
              <a:ea typeface="宋体" panose="02010600030101010101" pitchFamily="2" charset="-122"/>
            </a:endParaRPr>
          </a:p>
          <a:p>
            <a:pPr lvl="0">
              <a:spcBef>
                <a:spcPct val="50000"/>
              </a:spcBef>
            </a:pPr>
            <a:r>
              <a:rPr lang="en-US" altLang="zh-CN" sz="3600" b="1">
                <a:solidFill>
                  <a:srgbClr val="000000"/>
                </a:solidFill>
                <a:latin typeface="Times New Roman" panose="02020603050405020304" pitchFamily="18" charset="0"/>
                <a:ea typeface="宋体" panose="02010600030101010101" pitchFamily="2" charset="-122"/>
              </a:rPr>
              <a:t>D.</a:t>
            </a:r>
            <a:r>
              <a:rPr lang="zh-CN" altLang="en-US" sz="3600" b="1">
                <a:solidFill>
                  <a:srgbClr val="000000"/>
                </a:solidFill>
                <a:latin typeface="Times New Roman" panose="02020603050405020304" pitchFamily="18" charset="0"/>
                <a:ea typeface="宋体" panose="02010600030101010101" pitchFamily="2" charset="-122"/>
              </a:rPr>
              <a:t>分子中含有</a:t>
            </a:r>
            <a:r>
              <a:rPr lang="zh-CN" altLang="zh-CN" sz="3600" b="1">
                <a:solidFill>
                  <a:srgbClr val="000000"/>
                </a:solidFill>
                <a:latin typeface="Times New Roman" panose="02020603050405020304" pitchFamily="18" charset="0"/>
                <a:ea typeface="宋体" panose="02010600030101010101" pitchFamily="2" charset="-122"/>
              </a:rPr>
              <a:t>1</a:t>
            </a:r>
            <a:r>
              <a:rPr lang="zh-CN" altLang="en-US" sz="3600" b="1">
                <a:solidFill>
                  <a:srgbClr val="000000"/>
                </a:solidFill>
                <a:latin typeface="Times New Roman" panose="02020603050405020304" pitchFamily="18" charset="0"/>
                <a:ea typeface="宋体" panose="02010600030101010101" pitchFamily="2" charset="-122"/>
              </a:rPr>
              <a:t>个</a:t>
            </a:r>
            <a:r>
              <a:rPr lang="en-US" altLang="zh-CN" sz="3600" b="1">
                <a:solidFill>
                  <a:srgbClr val="000000"/>
                </a:solidFill>
                <a:latin typeface="Times New Roman" panose="02020603050405020304" pitchFamily="18" charset="0"/>
                <a:ea typeface="宋体" panose="02010600030101010101" pitchFamily="2" charset="-122"/>
              </a:rPr>
              <a:t>π</a:t>
            </a:r>
            <a:r>
              <a:rPr lang="zh-CN" altLang="en-US" sz="3600" b="1">
                <a:solidFill>
                  <a:srgbClr val="000000"/>
                </a:solidFill>
                <a:latin typeface="Times New Roman" panose="02020603050405020304" pitchFamily="18" charset="0"/>
                <a:ea typeface="宋体" panose="02010600030101010101" pitchFamily="2" charset="-122"/>
              </a:rPr>
              <a:t>键</a:t>
            </a:r>
            <a:endParaRPr lang="zh-CN" altLang="en-US" sz="3600" b="1">
              <a:solidFill>
                <a:srgbClr val="000000"/>
              </a:solidFill>
              <a:latin typeface="Times New Roman" panose="02020603050405020304" pitchFamily="18" charset="0"/>
              <a:ea typeface="宋体" panose="02010600030101010101" pitchFamily="2" charset="-122"/>
            </a:endParaRPr>
          </a:p>
        </p:txBody>
      </p:sp>
      <p:sp>
        <p:nvSpPr>
          <p:cNvPr id="38914" name="Text Box 5"/>
          <p:cNvSpPr/>
          <p:nvPr>
            <p:custDataLst>
              <p:tags r:id="rId2"/>
            </p:custDataLst>
          </p:nvPr>
        </p:nvSpPr>
        <p:spPr>
          <a:xfrm>
            <a:off x="9167813" y="1071563"/>
            <a:ext cx="457200" cy="646112"/>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en-US" altLang="zh-CN" sz="3600" b="1">
                <a:solidFill>
                  <a:srgbClr val="CC0000"/>
                </a:solidFill>
                <a:latin typeface="Times New Roman" panose="02020603050405020304" pitchFamily="18" charset="0"/>
                <a:ea typeface="宋体" panose="02010600030101010101" pitchFamily="2" charset="-122"/>
              </a:rPr>
              <a:t>C</a:t>
            </a:r>
            <a:endParaRPr lang="en-US" altLang="zh-CN" sz="3600" b="1">
              <a:solidFill>
                <a:srgbClr val="CC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2"/>
          <p:cNvSpPr/>
          <p:nvPr>
            <p:custDataLst>
              <p:tags r:id="rId1"/>
            </p:custDataLst>
          </p:nvPr>
        </p:nvSpPr>
        <p:spPr>
          <a:xfrm>
            <a:off x="1177925" y="1109663"/>
            <a:ext cx="10198100" cy="3370262"/>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marL="0" lvl="0" indent="0" defTabSz="457200">
              <a:lnSpc>
                <a:spcPct val="120000"/>
              </a:lnSpc>
              <a:tabLst>
                <a:tab pos="1028700" algn="l"/>
                <a:tab pos="1849120" algn="l"/>
                <a:tab pos="2536825" algn="l"/>
                <a:tab pos="3220720" algn="l"/>
              </a:tabLst>
            </a:pPr>
            <a:r>
              <a:rPr lang="en-US" altLang="zh-CN" sz="3600" b="1">
                <a:solidFill>
                  <a:srgbClr val="000000"/>
                </a:solidFill>
                <a:latin typeface="Times New Roman" panose="02020603050405020304" pitchFamily="18" charset="0"/>
                <a:ea typeface="等线" panose="02010600030101010101" charset="-122"/>
              </a:rPr>
              <a:t>4</a:t>
            </a:r>
            <a:r>
              <a:rPr lang="en-US" altLang="zh-CN" sz="3600">
                <a:solidFill>
                  <a:srgbClr val="000000"/>
                </a:solidFill>
                <a:latin typeface="Times New Roman" panose="02020603050405020304" pitchFamily="18" charset="0"/>
                <a:ea typeface="等线" panose="02010600030101010101" charset="-122"/>
              </a:rPr>
              <a:t>.</a:t>
            </a:r>
            <a:r>
              <a:rPr lang="zh-CN" altLang="zh-CN" sz="3600">
                <a:solidFill>
                  <a:srgbClr val="000000"/>
                </a:solidFill>
                <a:latin typeface="Times New Roman" panose="02020603050405020304" pitchFamily="18" charset="0"/>
                <a:ea typeface="等线" panose="02010600030101010101" charset="-122"/>
              </a:rPr>
              <a:t>共价键</a:t>
            </a:r>
            <a:r>
              <a:rPr lang="zh-CN" altLang="zh-CN" sz="3600">
                <a:solidFill>
                  <a:srgbClr val="000000"/>
                </a:solidFill>
                <a:latin typeface="NEU-BZ-S92"/>
                <a:ea typeface="等线" panose="02010600030101010101" charset="-122"/>
              </a:rPr>
              <a:t>①</a:t>
            </a:r>
            <a:r>
              <a:rPr lang="en-US" altLang="zh-CN" sz="3600">
                <a:solidFill>
                  <a:srgbClr val="000000"/>
                </a:solidFill>
                <a:latin typeface="Times New Roman" panose="02020603050405020304" pitchFamily="18" charset="0"/>
                <a:ea typeface="等线" panose="02010600030101010101" charset="-122"/>
              </a:rPr>
              <a:t>H—H</a:t>
            </a:r>
            <a:r>
              <a:rPr lang="zh-CN" altLang="zh-CN" sz="3600">
                <a:solidFill>
                  <a:srgbClr val="000000"/>
                </a:solidFill>
                <a:latin typeface="Times New Roman" panose="02020603050405020304" pitchFamily="18" charset="0"/>
                <a:ea typeface="等线" panose="02010600030101010101" charset="-122"/>
              </a:rPr>
              <a:t>键　</a:t>
            </a:r>
            <a:r>
              <a:rPr lang="zh-CN" altLang="zh-CN" sz="3600">
                <a:solidFill>
                  <a:srgbClr val="000000"/>
                </a:solidFill>
                <a:latin typeface="NEU-BZ-S92"/>
                <a:ea typeface="等线" panose="02010600030101010101" charset="-122"/>
              </a:rPr>
              <a:t>②</a:t>
            </a:r>
            <a:r>
              <a:rPr lang="en-US" altLang="zh-CN" sz="3600">
                <a:solidFill>
                  <a:srgbClr val="000000"/>
                </a:solidFill>
                <a:latin typeface="Times New Roman" panose="02020603050405020304" pitchFamily="18" charset="0"/>
                <a:ea typeface="等线" panose="02010600030101010101" charset="-122"/>
              </a:rPr>
              <a:t>H—F</a:t>
            </a:r>
            <a:r>
              <a:rPr lang="zh-CN" altLang="zh-CN" sz="3600">
                <a:solidFill>
                  <a:srgbClr val="000000"/>
                </a:solidFill>
                <a:latin typeface="Times New Roman" panose="02020603050405020304" pitchFamily="18" charset="0"/>
                <a:ea typeface="等线" panose="02010600030101010101" charset="-122"/>
              </a:rPr>
              <a:t>键　</a:t>
            </a:r>
            <a:r>
              <a:rPr lang="zh-CN" altLang="zh-CN" sz="3600">
                <a:solidFill>
                  <a:srgbClr val="000000"/>
                </a:solidFill>
                <a:latin typeface="NEU-BZ-S92"/>
                <a:ea typeface="等线" panose="02010600030101010101" charset="-122"/>
              </a:rPr>
              <a:t>③</a:t>
            </a:r>
            <a:r>
              <a:rPr lang="en-US" altLang="zh-CN" sz="3600">
                <a:solidFill>
                  <a:srgbClr val="000000"/>
                </a:solidFill>
                <a:latin typeface="Times New Roman" panose="02020603050405020304" pitchFamily="18" charset="0"/>
                <a:ea typeface="等线" panose="02010600030101010101" charset="-122"/>
              </a:rPr>
              <a:t>H—O</a:t>
            </a:r>
            <a:r>
              <a:rPr lang="zh-CN" altLang="zh-CN" sz="3600">
                <a:solidFill>
                  <a:srgbClr val="000000"/>
                </a:solidFill>
                <a:latin typeface="Times New Roman" panose="02020603050405020304" pitchFamily="18" charset="0"/>
                <a:ea typeface="等线" panose="02010600030101010101" charset="-122"/>
              </a:rPr>
              <a:t>键　</a:t>
            </a:r>
            <a:endParaRPr lang="en-US" altLang="zh-CN" sz="3600">
              <a:solidFill>
                <a:srgbClr val="000000"/>
              </a:solidFill>
              <a:latin typeface="Times New Roman" panose="02020603050405020304" pitchFamily="18" charset="0"/>
              <a:ea typeface="等线" panose="02010600030101010101" charset="-122"/>
            </a:endParaRPr>
          </a:p>
          <a:p>
            <a:pPr marL="0" lvl="0" indent="0" defTabSz="457200">
              <a:lnSpc>
                <a:spcPct val="120000"/>
              </a:lnSpc>
              <a:tabLst>
                <a:tab pos="1028700" algn="l"/>
                <a:tab pos="1849120" algn="l"/>
                <a:tab pos="2536825" algn="l"/>
                <a:tab pos="3220720" algn="l"/>
              </a:tabLst>
            </a:pPr>
            <a:r>
              <a:rPr lang="zh-CN" altLang="zh-CN" sz="3600">
                <a:solidFill>
                  <a:srgbClr val="000000"/>
                </a:solidFill>
                <a:latin typeface="NEU-BZ-S92"/>
                <a:ea typeface="等线" panose="02010600030101010101" charset="-122"/>
              </a:rPr>
              <a:t>④</a:t>
            </a:r>
            <a:r>
              <a:rPr lang="en-US" altLang="zh-CN" sz="3600">
                <a:solidFill>
                  <a:srgbClr val="000000"/>
                </a:solidFill>
                <a:latin typeface="Times New Roman" panose="02020603050405020304" pitchFamily="18" charset="0"/>
                <a:ea typeface="等线" panose="02010600030101010101" charset="-122"/>
              </a:rPr>
              <a:t>N—H</a:t>
            </a:r>
            <a:r>
              <a:rPr lang="zh-CN" altLang="zh-CN" sz="3600">
                <a:solidFill>
                  <a:srgbClr val="000000"/>
                </a:solidFill>
                <a:latin typeface="Times New Roman" panose="02020603050405020304" pitchFamily="18" charset="0"/>
                <a:ea typeface="等线" panose="02010600030101010101" charset="-122"/>
              </a:rPr>
              <a:t>键　</a:t>
            </a:r>
            <a:r>
              <a:rPr lang="zh-CN" altLang="zh-CN" sz="3600">
                <a:solidFill>
                  <a:srgbClr val="000000"/>
                </a:solidFill>
                <a:latin typeface="NEU-BZ-S92"/>
                <a:ea typeface="等线" panose="02010600030101010101" charset="-122"/>
              </a:rPr>
              <a:t>⑤</a:t>
            </a:r>
            <a:r>
              <a:rPr lang="en-US" altLang="zh-CN" sz="3600">
                <a:solidFill>
                  <a:srgbClr val="000000"/>
                </a:solidFill>
                <a:latin typeface="Times New Roman" panose="02020603050405020304" pitchFamily="18" charset="0"/>
                <a:ea typeface="等线" panose="02010600030101010101" charset="-122"/>
              </a:rPr>
              <a:t>P—H</a:t>
            </a:r>
            <a:r>
              <a:rPr lang="zh-CN" altLang="zh-CN" sz="3600">
                <a:solidFill>
                  <a:srgbClr val="000000"/>
                </a:solidFill>
                <a:latin typeface="Times New Roman" panose="02020603050405020304" pitchFamily="18" charset="0"/>
                <a:ea typeface="等线" panose="02010600030101010101" charset="-122"/>
              </a:rPr>
              <a:t>键中</a:t>
            </a:r>
            <a:r>
              <a:rPr lang="en-US" altLang="zh-CN" sz="3600">
                <a:solidFill>
                  <a:srgbClr val="000000"/>
                </a:solidFill>
                <a:latin typeface="Times New Roman" panose="02020603050405020304" pitchFamily="18" charset="0"/>
                <a:ea typeface="等线" panose="02010600030101010101" charset="-122"/>
              </a:rPr>
              <a:t>,</a:t>
            </a:r>
            <a:r>
              <a:rPr lang="zh-CN" altLang="zh-CN" sz="3600">
                <a:solidFill>
                  <a:srgbClr val="000000"/>
                </a:solidFill>
                <a:latin typeface="Times New Roman" panose="02020603050405020304" pitchFamily="18" charset="0"/>
                <a:ea typeface="等线" panose="02010600030101010101" charset="-122"/>
              </a:rPr>
              <a:t>键的极性由弱到强</a:t>
            </a:r>
            <a:endParaRPr lang="en-US" altLang="zh-CN" sz="3600">
              <a:solidFill>
                <a:srgbClr val="000000"/>
              </a:solidFill>
              <a:latin typeface="Times New Roman" panose="02020603050405020304" pitchFamily="18" charset="0"/>
              <a:ea typeface="等线" panose="02010600030101010101" charset="-122"/>
            </a:endParaRPr>
          </a:p>
          <a:p>
            <a:pPr marL="0" lvl="0" indent="0" defTabSz="457200">
              <a:lnSpc>
                <a:spcPct val="120000"/>
              </a:lnSpc>
              <a:tabLst>
                <a:tab pos="1028700" algn="l"/>
                <a:tab pos="1849120" algn="l"/>
                <a:tab pos="2536825" algn="l"/>
                <a:tab pos="3220720" algn="l"/>
              </a:tabLst>
            </a:pPr>
            <a:r>
              <a:rPr lang="zh-CN" altLang="zh-CN" sz="3600">
                <a:solidFill>
                  <a:srgbClr val="000000"/>
                </a:solidFill>
                <a:latin typeface="Times New Roman" panose="02020603050405020304" pitchFamily="18" charset="0"/>
                <a:ea typeface="等线" panose="02010600030101010101" charset="-122"/>
              </a:rPr>
              <a:t>的顺序正确的是</a:t>
            </a:r>
            <a:r>
              <a:rPr lang="en-US" altLang="zh-CN" sz="3600">
                <a:solidFill>
                  <a:srgbClr val="000000"/>
                </a:solidFill>
                <a:latin typeface="Times New Roman" panose="02020603050405020304" pitchFamily="18" charset="0"/>
                <a:ea typeface="等线" panose="02010600030101010101" charset="-122"/>
              </a:rPr>
              <a:t>(</a:t>
            </a:r>
            <a:r>
              <a:rPr lang="zh-CN" altLang="zh-CN" sz="3600">
                <a:solidFill>
                  <a:srgbClr val="000000"/>
                </a:solidFill>
                <a:latin typeface="Times New Roman" panose="02020603050405020304" pitchFamily="18" charset="0"/>
                <a:ea typeface="等线" panose="02010600030101010101" charset="-122"/>
              </a:rPr>
              <a:t>　　</a:t>
            </a:r>
            <a:r>
              <a:rPr lang="en-US" altLang="zh-CN" sz="3600">
                <a:solidFill>
                  <a:srgbClr val="000000"/>
                </a:solidFill>
                <a:latin typeface="Times New Roman" panose="02020603050405020304" pitchFamily="18" charset="0"/>
                <a:ea typeface="等线" panose="02010600030101010101" charset="-122"/>
              </a:rPr>
              <a:t>)</a:t>
            </a:r>
            <a:endParaRPr lang="zh-CN" altLang="zh-CN" sz="3600">
              <a:solidFill>
                <a:srgbClr val="000000"/>
              </a:solidFill>
              <a:latin typeface="NEU-BZ-S92"/>
              <a:ea typeface="方正书宋_GBK"/>
            </a:endParaRPr>
          </a:p>
          <a:p>
            <a:pPr marL="0" lvl="0" indent="0" defTabSz="457200">
              <a:lnSpc>
                <a:spcPct val="120000"/>
              </a:lnSpc>
              <a:tabLst>
                <a:tab pos="1028700" algn="l"/>
                <a:tab pos="1849120" algn="l"/>
                <a:tab pos="2536825" algn="l"/>
                <a:tab pos="3220720" algn="l"/>
              </a:tabLst>
            </a:pPr>
            <a:r>
              <a:rPr lang="en-US" altLang="zh-CN" sz="3600">
                <a:solidFill>
                  <a:srgbClr val="000000"/>
                </a:solidFill>
                <a:latin typeface="Times New Roman" panose="02020603050405020304" pitchFamily="18" charset="0"/>
                <a:ea typeface="等线" panose="02010600030101010101" charset="-122"/>
              </a:rPr>
              <a:t>A.</a:t>
            </a:r>
            <a:r>
              <a:rPr lang="zh-CN" altLang="zh-CN" sz="3600">
                <a:solidFill>
                  <a:srgbClr val="000000"/>
                </a:solidFill>
                <a:latin typeface="NEU-BZ-S92"/>
                <a:ea typeface="等线" panose="02010600030101010101" charset="-122"/>
              </a:rPr>
              <a:t>①②③④⑤</a:t>
            </a:r>
            <a:r>
              <a:rPr lang="en-US" altLang="zh-CN" sz="3600">
                <a:solidFill>
                  <a:srgbClr val="000000"/>
                </a:solidFill>
                <a:latin typeface="Times New Roman" panose="02020603050405020304" pitchFamily="18" charset="0"/>
                <a:ea typeface="等线" panose="02010600030101010101" charset="-122"/>
              </a:rPr>
              <a:t>	B.</a:t>
            </a:r>
            <a:r>
              <a:rPr lang="zh-CN" altLang="zh-CN" sz="3600">
                <a:solidFill>
                  <a:srgbClr val="000000"/>
                </a:solidFill>
                <a:latin typeface="NEU-BZ-S92"/>
                <a:ea typeface="等线" panose="02010600030101010101" charset="-122"/>
              </a:rPr>
              <a:t>⑤④③②①</a:t>
            </a:r>
            <a:endParaRPr lang="zh-CN" altLang="zh-CN" sz="3600">
              <a:solidFill>
                <a:srgbClr val="000000"/>
              </a:solidFill>
              <a:latin typeface="NEU-BZ-S92"/>
              <a:ea typeface="方正书宋_GBK"/>
            </a:endParaRPr>
          </a:p>
          <a:p>
            <a:pPr marL="0" lvl="0" indent="0" defTabSz="457200">
              <a:lnSpc>
                <a:spcPct val="120000"/>
              </a:lnSpc>
              <a:tabLst>
                <a:tab pos="1028700" algn="l"/>
                <a:tab pos="1849120" algn="l"/>
                <a:tab pos="2536825" algn="l"/>
                <a:tab pos="3220720" algn="l"/>
              </a:tabLst>
            </a:pPr>
            <a:r>
              <a:rPr lang="en-US" altLang="zh-CN" sz="3600">
                <a:solidFill>
                  <a:srgbClr val="000000"/>
                </a:solidFill>
                <a:latin typeface="Times New Roman" panose="02020603050405020304" pitchFamily="18" charset="0"/>
                <a:ea typeface="等线" panose="02010600030101010101" charset="-122"/>
              </a:rPr>
              <a:t>C.</a:t>
            </a:r>
            <a:r>
              <a:rPr lang="zh-CN" altLang="zh-CN" sz="3600">
                <a:solidFill>
                  <a:srgbClr val="000000"/>
                </a:solidFill>
                <a:latin typeface="NEU-BZ-S92"/>
                <a:ea typeface="等线" panose="02010600030101010101" charset="-122"/>
              </a:rPr>
              <a:t>①⑤④③②</a:t>
            </a:r>
            <a:r>
              <a:rPr lang="en-US" altLang="zh-CN" sz="3600">
                <a:solidFill>
                  <a:srgbClr val="000000"/>
                </a:solidFill>
                <a:latin typeface="Times New Roman" panose="02020603050405020304" pitchFamily="18" charset="0"/>
                <a:ea typeface="等线" panose="02010600030101010101" charset="-122"/>
              </a:rPr>
              <a:t>	D.</a:t>
            </a:r>
            <a:r>
              <a:rPr lang="zh-CN" altLang="zh-CN" sz="3600">
                <a:solidFill>
                  <a:srgbClr val="000000"/>
                </a:solidFill>
                <a:latin typeface="NEU-BZ-S92"/>
                <a:ea typeface="等线" panose="02010600030101010101" charset="-122"/>
              </a:rPr>
              <a:t>②③④⑤①</a:t>
            </a:r>
            <a:endParaRPr lang="zh-CN" altLang="zh-CN" sz="3600">
              <a:solidFill>
                <a:srgbClr val="000000"/>
              </a:solidFill>
              <a:latin typeface="NEU-BZ-S92"/>
              <a:ea typeface="方正书宋_GBK"/>
            </a:endParaRPr>
          </a:p>
        </p:txBody>
      </p:sp>
      <p:sp>
        <p:nvSpPr>
          <p:cNvPr id="40962" name="Text Box 5"/>
          <p:cNvSpPr/>
          <p:nvPr>
            <p:custDataLst>
              <p:tags r:id="rId2"/>
            </p:custDataLst>
          </p:nvPr>
        </p:nvSpPr>
        <p:spPr>
          <a:xfrm>
            <a:off x="4937125" y="2471738"/>
            <a:ext cx="457200" cy="646112"/>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en-US" altLang="zh-CN" sz="3600" b="1">
                <a:solidFill>
                  <a:srgbClr val="CC0000"/>
                </a:solidFill>
                <a:latin typeface="Times New Roman" panose="02020603050405020304" pitchFamily="18" charset="0"/>
                <a:ea typeface="宋体" panose="02010600030101010101" pitchFamily="2" charset="-122"/>
              </a:rPr>
              <a:t>C</a:t>
            </a:r>
            <a:endParaRPr lang="en-US" altLang="zh-CN" sz="3600" b="1">
              <a:solidFill>
                <a:srgbClr val="CC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5" name="Picture 2" descr="Imagexi"/>
          <p:cNvPicPr>
            <a:picLocks noChangeAspect="1"/>
          </p:cNvPicPr>
          <p:nvPr>
            <p:custDataLst>
              <p:tags r:id="rId1"/>
            </p:custDataLst>
          </p:nvPr>
        </p:nvPicPr>
        <p:blipFill>
          <a:blip r:embed="rId2"/>
          <a:stretch>
            <a:fillRect/>
          </a:stretch>
        </p:blipFill>
        <p:spPr>
          <a:xfrm>
            <a:off x="1524000" y="304800"/>
            <a:ext cx="9144000" cy="4727575"/>
          </a:xfrm>
          <a:prstGeom prst="rect">
            <a:avLst/>
          </a:prstGeom>
          <a:noFill/>
          <a:ln>
            <a:noFill/>
            <a:miter lim="800000"/>
            <a:headEnd/>
            <a:tailEnd/>
          </a:ln>
        </p:spPr>
      </p:pic>
      <p:sp>
        <p:nvSpPr>
          <p:cNvPr id="41986" name="Text Box 3"/>
          <p:cNvSpPr/>
          <p:nvPr>
            <p:custDataLst>
              <p:tags r:id="rId3"/>
            </p:custDataLst>
          </p:nvPr>
        </p:nvSpPr>
        <p:spPr>
          <a:xfrm>
            <a:off x="4724400" y="4419600"/>
            <a:ext cx="533400" cy="579438"/>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en-US" altLang="zh-CN" sz="3200" b="1">
                <a:solidFill>
                  <a:srgbClr val="CC3300"/>
                </a:solidFill>
                <a:latin typeface="Times New Roman" panose="02020603050405020304" pitchFamily="18" charset="0"/>
                <a:ea typeface="宋体" panose="02010600030101010101" pitchFamily="2" charset="-122"/>
              </a:rPr>
              <a:t>7</a:t>
            </a:r>
            <a:endParaRPr lang="en-US" altLang="zh-CN" sz="3200" b="1">
              <a:solidFill>
                <a:srgbClr val="CC3300"/>
              </a:solidFill>
              <a:latin typeface="Times New Roman" panose="02020603050405020304" pitchFamily="18" charset="0"/>
              <a:ea typeface="宋体" panose="02010600030101010101" pitchFamily="2" charset="-122"/>
            </a:endParaRPr>
          </a:p>
        </p:txBody>
      </p:sp>
      <p:sp>
        <p:nvSpPr>
          <p:cNvPr id="41987" name="Text Box 4"/>
          <p:cNvSpPr/>
          <p:nvPr>
            <p:custDataLst>
              <p:tags r:id="rId4"/>
            </p:custDataLst>
          </p:nvPr>
        </p:nvSpPr>
        <p:spPr>
          <a:xfrm>
            <a:off x="7543800" y="4343400"/>
            <a:ext cx="1295400" cy="579438"/>
          </a:xfrm>
          <a:prstGeom prst="rect">
            <a:avLst/>
          </a:prstGeom>
          <a:noFill/>
          <a:ln>
            <a:noFill/>
            <a:miter lim="800000"/>
          </a:ln>
        </p:spPr>
        <p:txBody>
          <a:bodyPr anchor="t" anchorCtr="0">
            <a:spAutoFit/>
          </a:bodyPr>
          <a:lstStyle>
            <a:defPPr>
              <a:defRPr lang="en-US"/>
            </a:defPPr>
            <a:lvl1pPr marL="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1pPr>
            <a:lvl2pPr marL="4572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2pPr>
            <a:lvl3pPr marL="9144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3pPr>
            <a:lvl4pPr marL="13716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4pPr>
            <a:lvl5pPr marL="1828800" indent="0" algn="l" defTabSz="457200" rtl="0" eaLnBrk="1" fontAlgn="base" hangingPunct="1">
              <a:lnSpc>
                <a:spcPct val="100000"/>
              </a:lnSpc>
              <a:spcBef>
                <a:spcPct val="0"/>
              </a:spcBef>
              <a:spcAft>
                <a:spcPct val="0"/>
              </a:spcAft>
              <a:buClrTx/>
              <a:buSzTx/>
              <a:buFontTx/>
              <a:buNone/>
              <a:defRPr lang="en-US" altLang="en-US" sz="1800" b="0" i="0" u="none" baseline="0">
                <a:solidFill>
                  <a:schemeClr val="tx1"/>
                </a:solidFill>
                <a:latin typeface="Calibri" panose="020F0502020204030204" charset="0"/>
              </a:defRPr>
            </a:lvl5pPr>
          </a:lstStyle>
          <a:p>
            <a:pPr lvl="0">
              <a:spcBef>
                <a:spcPct val="50000"/>
              </a:spcBef>
            </a:pPr>
            <a:r>
              <a:rPr lang="en-US" altLang="zh-CN" sz="3200" b="1">
                <a:solidFill>
                  <a:srgbClr val="CC3300"/>
                </a:solidFill>
                <a:latin typeface="Times New Roman" panose="02020603050405020304" pitchFamily="18" charset="0"/>
                <a:ea typeface="宋体" panose="02010600030101010101" pitchFamily="2" charset="-122"/>
              </a:rPr>
              <a:t>3</a:t>
            </a:r>
            <a:endParaRPr lang="en-US" altLang="zh-CN" sz="3200" b="1">
              <a:solidFill>
                <a:srgbClr val="CC33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87"/>
                                        </p:tgtEl>
                                        <p:attrNameLst>
                                          <p:attrName>style.visibility</p:attrName>
                                        </p:attrNameLst>
                                      </p:cBhvr>
                                      <p:to>
                                        <p:strVal val="visible"/>
                                      </p:to>
                                    </p:set>
                                    <p:anim calcmode="lin" valueType="num">
                                      <p:cBhvr additive="base">
                                        <p:cTn id="13" dur="500" fill="hold"/>
                                        <p:tgtEl>
                                          <p:spTgt spid="41987"/>
                                        </p:tgtEl>
                                        <p:attrNameLst>
                                          <p:attrName>ppt_x</p:attrName>
                                        </p:attrNameLst>
                                      </p:cBhvr>
                                      <p:tavLst>
                                        <p:tav tm="0">
                                          <p:val>
                                            <p:strVal val="#ppt_x"/>
                                          </p:val>
                                        </p:tav>
                                        <p:tav tm="100000">
                                          <p:val>
                                            <p:strVal val="#ppt_x"/>
                                          </p:val>
                                        </p:tav>
                                      </p:tavLst>
                                    </p:anim>
                                    <p:anim calcmode="lin" valueType="num">
                                      <p:cBhvr additive="base">
                                        <p:cTn id="14" dur="500" fill="hold"/>
                                        <p:tgtEl>
                                          <p:spTgt spid="41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8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7005" y="43243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知识回顾</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19461" name="Rectangle 5"/>
          <p:cNvSpPr>
            <a:spLocks noChangeArrowheads="1"/>
          </p:cNvSpPr>
          <p:nvPr/>
        </p:nvSpPr>
        <p:spPr bwMode="auto">
          <a:xfrm>
            <a:off x="565150" y="1138873"/>
            <a:ext cx="9144000" cy="5077460"/>
          </a:xfrm>
          <a:prstGeom prst="rect">
            <a:avLst/>
          </a:prstGeom>
          <a:noFill/>
          <a:ln w="9525">
            <a:noFill/>
            <a:miter lim="800000"/>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a:t>
            </a:r>
            <a:r>
              <a:rPr kumimoji="0" lang="en-US" alt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1</a:t>
            </a: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）化学键：</a:t>
            </a:r>
            <a:endParaRPr kumimoji="0" lang="en-US" alt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a:t>
            </a:r>
            <a:r>
              <a:rPr kumimoji="0" lang="en-US" alt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2</a:t>
            </a: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）离子键：</a:t>
            </a: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     共价键</a:t>
            </a:r>
            <a:r>
              <a:rPr kumimoji="0" 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a:t>
            </a:r>
            <a:endParaRPr kumimoji="0" 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a:t>
            </a:r>
            <a:r>
              <a:rPr kumimoji="0" lang="en-US" altLang="zh-CN"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3</a:t>
            </a: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）离子化合物：</a:t>
            </a: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rPr>
              <a:t>     共价化合物：</a:t>
            </a:r>
            <a:endParaRPr kumimoji="0" lang="zh-CN" altLang="en-US" sz="3600" b="1" i="0" u="none" strike="noStrike" kern="1200" cap="none" spc="0" normalizeH="0" baseline="0" noProof="0">
              <a:ln>
                <a:noFill/>
              </a:ln>
              <a:solidFill>
                <a:schemeClr val="accent1">
                  <a:lumMod val="10000"/>
                </a:schemeClr>
              </a:solidFill>
              <a:effectLst/>
              <a:uLnTx/>
              <a:uFillTx/>
              <a:latin typeface="黑体" panose="02010609060101010101" pitchFamily="2" charset="-122"/>
              <a:ea typeface="黑体" panose="02010609060101010101" pitchFamily="2" charset="-122"/>
              <a:cs typeface="+mn-cs"/>
            </a:endParaRPr>
          </a:p>
        </p:txBody>
      </p:sp>
      <p:sp>
        <p:nvSpPr>
          <p:cNvPr id="3" name="文本框 2"/>
          <p:cNvSpPr txBox="1"/>
          <p:nvPr/>
        </p:nvSpPr>
        <p:spPr>
          <a:xfrm>
            <a:off x="3938905" y="1139190"/>
            <a:ext cx="5233035" cy="645160"/>
          </a:xfrm>
          <a:prstGeom prst="rect">
            <a:avLst/>
          </a:prstGeom>
          <a:noFill/>
        </p:spPr>
        <p:txBody>
          <a:bodyPr wrap="none" rtlCol="0">
            <a:spAutoFit/>
            <a:scene3d>
              <a:camera prst="orthographicFront"/>
              <a:lightRig rig="threePt" dir="t"/>
            </a:scene3d>
          </a:bodyPr>
          <a:lstStyle/>
          <a:p>
            <a:pPr algn="l"/>
            <a:r>
              <a:rPr lang="zh-CN" altLang="en-US" sz="3600" b="1"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sym typeface="+mn-ea"/>
              </a:rPr>
              <a:t>相邻原子间的强相互作业</a:t>
            </a:r>
            <a:endParaRPr kumimoji="0" lang="zh-CN" altLang="en-US" sz="3600" b="1" i="0" u="none" strike="noStrike" kern="1200" cap="none" spc="0" normalizeH="0" baseline="0"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cs typeface="+mn-cs"/>
              <a:sym typeface="+mn-ea"/>
            </a:endParaRPr>
          </a:p>
        </p:txBody>
      </p:sp>
      <p:sp>
        <p:nvSpPr>
          <p:cNvPr id="4" name="文本框 3"/>
          <p:cNvSpPr txBox="1"/>
          <p:nvPr/>
        </p:nvSpPr>
        <p:spPr>
          <a:xfrm>
            <a:off x="3709035" y="2346960"/>
            <a:ext cx="6975475" cy="521970"/>
          </a:xfrm>
          <a:prstGeom prst="rect">
            <a:avLst/>
          </a:prstGeom>
          <a:noFill/>
        </p:spPr>
        <p:txBody>
          <a:bodyPr wrap="none" rtlCol="0">
            <a:spAutoFit/>
            <a:scene3d>
              <a:camera prst="orthographicFront"/>
              <a:lightRig rig="threePt" dir="t"/>
            </a:scene3d>
          </a:bodyPr>
          <a:lstStyle/>
          <a:p>
            <a:pPr algn="l"/>
            <a:r>
              <a:rPr lang="zh-CN" altLang="en-US" sz="2800" b="1"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sym typeface="+mn-ea"/>
              </a:rPr>
              <a:t>阴、阳离子之间通过静电作用形成的化学键</a:t>
            </a:r>
            <a:endParaRPr kumimoji="0" lang="zh-CN" altLang="en-US" sz="2800" b="1" i="0" u="none" strike="noStrike" kern="1200" cap="none" spc="0" normalizeH="0" baseline="0"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cs typeface="+mn-cs"/>
              <a:sym typeface="+mn-ea"/>
            </a:endParaRPr>
          </a:p>
        </p:txBody>
      </p:sp>
      <p:sp>
        <p:nvSpPr>
          <p:cNvPr id="5" name="文本框 4"/>
          <p:cNvSpPr txBox="1"/>
          <p:nvPr/>
        </p:nvSpPr>
        <p:spPr>
          <a:xfrm>
            <a:off x="3545840" y="3477895"/>
            <a:ext cx="5902960" cy="521970"/>
          </a:xfrm>
          <a:prstGeom prst="rect">
            <a:avLst/>
          </a:prstGeom>
          <a:noFill/>
        </p:spPr>
        <p:txBody>
          <a:bodyPr wrap="none" rtlCol="0">
            <a:spAutoFit/>
            <a:scene3d>
              <a:camera prst="orthographicFront"/>
              <a:lightRig rig="threePt" dir="t"/>
            </a:scene3d>
          </a:bodyPr>
          <a:lstStyle/>
          <a:p>
            <a:pPr algn="l"/>
            <a:r>
              <a:rPr lang="zh-CN" altLang="en-US" sz="2800" b="1"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sym typeface="+mn-ea"/>
              </a:rPr>
              <a:t>原子之间通过共用电子形成的化学键</a:t>
            </a:r>
            <a:endParaRPr kumimoji="0" lang="zh-CN" altLang="en-US" sz="2800" b="1" i="0" u="none" strike="noStrike" kern="1200" cap="none" spc="0" normalizeH="0" baseline="0"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cs typeface="+mn-cs"/>
              <a:sym typeface="+mn-ea"/>
            </a:endParaRPr>
          </a:p>
        </p:txBody>
      </p:sp>
      <p:sp>
        <p:nvSpPr>
          <p:cNvPr id="6" name="文本框 5"/>
          <p:cNvSpPr txBox="1"/>
          <p:nvPr/>
        </p:nvSpPr>
        <p:spPr>
          <a:xfrm>
            <a:off x="4398645" y="4561205"/>
            <a:ext cx="5187950" cy="521970"/>
          </a:xfrm>
          <a:prstGeom prst="rect">
            <a:avLst/>
          </a:prstGeom>
          <a:noFill/>
        </p:spPr>
        <p:txBody>
          <a:bodyPr wrap="none" rtlCol="0">
            <a:spAutoFit/>
            <a:scene3d>
              <a:camera prst="orthographicFront"/>
              <a:lightRig rig="threePt" dir="t"/>
            </a:scene3d>
          </a:bodyPr>
          <a:lstStyle/>
          <a:p>
            <a:pPr algn="l"/>
            <a:r>
              <a:rPr lang="zh-CN" altLang="en-US" sz="2800" b="1"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sym typeface="+mn-ea"/>
              </a:rPr>
              <a:t>由阳离子与阴离子构成的化合物</a:t>
            </a:r>
            <a:endParaRPr kumimoji="0" lang="zh-CN" altLang="en-US" sz="2800" b="1" i="0" u="none" strike="noStrike" kern="1200" cap="none" spc="0" normalizeH="0" baseline="0"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cs typeface="+mn-cs"/>
              <a:sym typeface="+mn-ea"/>
            </a:endParaRPr>
          </a:p>
        </p:txBody>
      </p:sp>
      <p:sp>
        <p:nvSpPr>
          <p:cNvPr id="7" name="文本框 6"/>
          <p:cNvSpPr txBox="1"/>
          <p:nvPr/>
        </p:nvSpPr>
        <p:spPr>
          <a:xfrm>
            <a:off x="4408170" y="5615940"/>
            <a:ext cx="5187950" cy="521970"/>
          </a:xfrm>
          <a:prstGeom prst="rect">
            <a:avLst/>
          </a:prstGeom>
          <a:noFill/>
        </p:spPr>
        <p:txBody>
          <a:bodyPr wrap="none" rtlCol="0">
            <a:spAutoFit/>
            <a:scene3d>
              <a:camera prst="orthographicFront"/>
              <a:lightRig rig="threePt" dir="t"/>
            </a:scene3d>
          </a:bodyPr>
          <a:lstStyle/>
          <a:p>
            <a:pPr algn="l"/>
            <a:r>
              <a:rPr lang="zh-CN" altLang="en-US" sz="2800" b="1"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sym typeface="+mn-ea"/>
              </a:rPr>
              <a:t>由原子通过共价键构成的化合物</a:t>
            </a:r>
            <a:endParaRPr kumimoji="0" lang="zh-CN" altLang="en-US" sz="2800" b="1" i="0" u="none" strike="noStrike" kern="1200" cap="none" spc="0" normalizeH="0" baseline="0" noProof="0">
              <a:solidFill>
                <a:srgbClr val="FF0000"/>
              </a:solidFill>
              <a:effectLst>
                <a:outerShdw blurRad="38100" dist="19050" dir="2700000" algn="tl" rotWithShape="0">
                  <a:schemeClr val="dk1">
                    <a:alpha val="40000"/>
                  </a:schemeClr>
                </a:outerShdw>
              </a:effectLst>
              <a:uLnTx/>
              <a:uFillTx/>
              <a:latin typeface="黑体" panose="02010609060101010101" pitchFamily="2" charset="-122"/>
              <a:ea typeface="黑体" panose="02010609060101010101" pitchFamily="2"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43535" y="607695"/>
            <a:ext cx="33032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2.</a:t>
            </a:r>
            <a:r>
              <a:rPr lang="zh-CN" altLang="en-US" sz="2800" b="1">
                <a:solidFill>
                  <a:srgbClr val="FF0000"/>
                </a:solidFill>
                <a:effectLst>
                  <a:outerShdw blurRad="38100" dist="19050" dir="2700000" algn="tl" rotWithShape="0">
                    <a:schemeClr val="dk1">
                      <a:alpha val="40000"/>
                    </a:schemeClr>
                  </a:outerShdw>
                </a:effectLst>
              </a:rPr>
              <a:t>极性键和非极性键</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3" name="文本框 2"/>
          <p:cNvSpPr txBox="1"/>
          <p:nvPr/>
        </p:nvSpPr>
        <p:spPr>
          <a:xfrm>
            <a:off x="343535" y="1411605"/>
            <a:ext cx="2165985" cy="460375"/>
          </a:xfrm>
          <a:prstGeom prst="rect">
            <a:avLst/>
          </a:prstGeom>
          <a:noFill/>
        </p:spPr>
        <p:txBody>
          <a:bodyPr wrap="none" rtlCol="0">
            <a:spAutoFit/>
          </a:bodyPr>
          <a:lstStyle/>
          <a:p>
            <a:pPr algn="l"/>
            <a:r>
              <a:rPr lang="zh-CN" altLang="en-US" sz="2400" b="1">
                <a:solidFill>
                  <a:srgbClr val="FF0000"/>
                </a:solidFill>
                <a:effectLst>
                  <a:outerShdw blurRad="38100" dist="19050" dir="2700000" algn="tl" rotWithShape="0">
                    <a:schemeClr val="dk1">
                      <a:alpha val="40000"/>
                    </a:schemeClr>
                  </a:outerShdw>
                </a:effectLst>
                <a:sym typeface="+mn-ea"/>
              </a:rPr>
              <a:t>（</a:t>
            </a:r>
            <a:r>
              <a:rPr lang="en-US" altLang="zh-CN" sz="2400" b="1">
                <a:solidFill>
                  <a:srgbClr val="FF0000"/>
                </a:solidFill>
                <a:effectLst>
                  <a:outerShdw blurRad="38100" dist="19050" dir="2700000" algn="tl" rotWithShape="0">
                    <a:schemeClr val="dk1">
                      <a:alpha val="40000"/>
                    </a:schemeClr>
                  </a:outerShdw>
                </a:effectLst>
                <a:sym typeface="+mn-ea"/>
              </a:rPr>
              <a:t>1</a:t>
            </a:r>
            <a:r>
              <a:rPr lang="zh-CN" altLang="en-US" sz="2400" b="1">
                <a:solidFill>
                  <a:srgbClr val="FF0000"/>
                </a:solidFill>
                <a:effectLst>
                  <a:outerShdw blurRad="38100" dist="19050" dir="2700000" algn="tl" rotWithShape="0">
                    <a:schemeClr val="dk1">
                      <a:alpha val="40000"/>
                    </a:schemeClr>
                  </a:outerShdw>
                </a:effectLst>
                <a:sym typeface="+mn-ea"/>
              </a:rPr>
              <a:t>）非极性键</a:t>
            </a:r>
            <a:endParaRPr lang="zh-CN" altLang="en-US" sz="24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5" name="文本框 4"/>
          <p:cNvSpPr txBox="1"/>
          <p:nvPr/>
        </p:nvSpPr>
        <p:spPr>
          <a:xfrm>
            <a:off x="629285" y="1948815"/>
            <a:ext cx="10225405" cy="922020"/>
          </a:xfrm>
          <a:prstGeom prst="rect">
            <a:avLst/>
          </a:prstGeom>
          <a:noFill/>
        </p:spPr>
        <p:txBody>
          <a:bodyPr wrap="square" rtlCol="0" anchor="t">
            <a:spAutoFit/>
          </a:bodyPr>
          <a:lstStyle/>
          <a:p>
            <a:pPr fontAlgn="auto">
              <a:lnSpc>
                <a:spcPct val="150000"/>
              </a:lnSpc>
            </a:pPr>
            <a:r>
              <a:rPr lang="en-US" altLang="zh-CN" b="1">
                <a:solidFill>
                  <a:srgbClr val="FF0000"/>
                </a:solidFill>
              </a:rPr>
              <a:t>    </a:t>
            </a:r>
            <a:r>
              <a:rPr lang="zh-CN" altLang="en-US" b="1">
                <a:solidFill>
                  <a:srgbClr val="FF0000"/>
                </a:solidFill>
              </a:rPr>
              <a:t>定义：</a:t>
            </a:r>
            <a:r>
              <a:rPr lang="en-US" altLang="zh-CN"/>
              <a:t>  </a:t>
            </a:r>
            <a:r>
              <a:rPr lang="zh-CN" altLang="en-US"/>
              <a:t>构成分子的是同种元素的两个原子，它们吸引电子的能力相同，所以共用的电子不偏向其中任何一个原子，参与成键的原子都不显电性，这种共价键叫作非极性共价键，简称非极性键。</a:t>
            </a:r>
            <a:endParaRPr lang="zh-CN" altLang="en-US"/>
          </a:p>
        </p:txBody>
      </p:sp>
      <p:pic>
        <p:nvPicPr>
          <p:cNvPr id="7" name="图片 6"/>
          <p:cNvPicPr>
            <a:picLocks noChangeAspect="1"/>
          </p:cNvPicPr>
          <p:nvPr/>
        </p:nvPicPr>
        <p:blipFill>
          <a:blip r:embed="rId1"/>
          <a:stretch>
            <a:fillRect/>
          </a:stretch>
        </p:blipFill>
        <p:spPr>
          <a:xfrm>
            <a:off x="3875405" y="4411345"/>
            <a:ext cx="2986405" cy="2113280"/>
          </a:xfrm>
          <a:prstGeom prst="rect">
            <a:avLst/>
          </a:prstGeom>
        </p:spPr>
      </p:pic>
      <p:sp>
        <p:nvSpPr>
          <p:cNvPr id="8" name="文本框 7"/>
          <p:cNvSpPr txBox="1"/>
          <p:nvPr/>
        </p:nvSpPr>
        <p:spPr>
          <a:xfrm>
            <a:off x="791845" y="2967990"/>
            <a:ext cx="7647940" cy="506730"/>
          </a:xfrm>
          <a:prstGeom prst="rect">
            <a:avLst/>
          </a:prstGeom>
          <a:noFill/>
        </p:spPr>
        <p:txBody>
          <a:bodyPr wrap="square" rtlCol="0" anchor="t">
            <a:spAutoFit/>
          </a:bodyPr>
          <a:lstStyle/>
          <a:p>
            <a:pPr fontAlgn="auto">
              <a:lnSpc>
                <a:spcPct val="150000"/>
              </a:lnSpc>
            </a:pPr>
            <a:r>
              <a:rPr lang="zh-CN" b="1">
                <a:solidFill>
                  <a:srgbClr val="FF0000"/>
                </a:solidFill>
              </a:rPr>
              <a:t>特征</a:t>
            </a:r>
            <a:r>
              <a:rPr lang="zh-CN" altLang="en-US" b="1">
                <a:solidFill>
                  <a:srgbClr val="FF0000"/>
                </a:solidFill>
              </a:rPr>
              <a:t>：</a:t>
            </a:r>
            <a:r>
              <a:rPr lang="en-US" altLang="zh-CN"/>
              <a:t> </a:t>
            </a:r>
            <a:r>
              <a:rPr lang="zh-CN" altLang="en-US"/>
              <a:t>共用的电子不偏向其中任何一个原子，参与成键的原子都不显电性</a:t>
            </a:r>
            <a:endParaRPr lang="zh-CN" altLang="en-US"/>
          </a:p>
        </p:txBody>
      </p:sp>
      <p:sp>
        <p:nvSpPr>
          <p:cNvPr id="9" name="文本框 8"/>
          <p:cNvSpPr txBox="1"/>
          <p:nvPr/>
        </p:nvSpPr>
        <p:spPr>
          <a:xfrm>
            <a:off x="791845" y="3677285"/>
            <a:ext cx="7647940" cy="506730"/>
          </a:xfrm>
          <a:prstGeom prst="rect">
            <a:avLst/>
          </a:prstGeom>
          <a:noFill/>
        </p:spPr>
        <p:txBody>
          <a:bodyPr wrap="square" rtlCol="0" anchor="t">
            <a:spAutoFit/>
          </a:bodyPr>
          <a:lstStyle/>
          <a:p>
            <a:pPr fontAlgn="auto">
              <a:lnSpc>
                <a:spcPct val="150000"/>
              </a:lnSpc>
            </a:pPr>
            <a:r>
              <a:rPr lang="zh-CN" b="1">
                <a:solidFill>
                  <a:srgbClr val="FF0000"/>
                </a:solidFill>
              </a:rPr>
              <a:t>形成条件</a:t>
            </a:r>
            <a:r>
              <a:rPr lang="zh-CN" altLang="en-US" b="1">
                <a:solidFill>
                  <a:srgbClr val="FF0000"/>
                </a:solidFill>
              </a:rPr>
              <a:t>：</a:t>
            </a:r>
            <a:r>
              <a:rPr lang="en-US" altLang="zh-CN"/>
              <a:t> </a:t>
            </a:r>
            <a:r>
              <a:rPr lang="zh-CN" altLang="en-US"/>
              <a:t>同种元素的原子之间，成键原子电负性相同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47650" y="454025"/>
            <a:ext cx="33032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2.</a:t>
            </a:r>
            <a:r>
              <a:rPr lang="zh-CN" altLang="en-US" sz="2800" b="1">
                <a:solidFill>
                  <a:srgbClr val="FF0000"/>
                </a:solidFill>
                <a:effectLst>
                  <a:outerShdw blurRad="38100" dist="19050" dir="2700000" algn="tl" rotWithShape="0">
                    <a:schemeClr val="dk1">
                      <a:alpha val="40000"/>
                    </a:schemeClr>
                  </a:outerShdw>
                </a:effectLst>
              </a:rPr>
              <a:t>极性键和非极性键</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 name="文本框 3"/>
          <p:cNvSpPr txBox="1"/>
          <p:nvPr/>
        </p:nvSpPr>
        <p:spPr>
          <a:xfrm>
            <a:off x="344170" y="1142365"/>
            <a:ext cx="1861185" cy="460375"/>
          </a:xfrm>
          <a:prstGeom prst="rect">
            <a:avLst/>
          </a:prstGeom>
          <a:noFill/>
        </p:spPr>
        <p:txBody>
          <a:bodyPr wrap="none" rtlCol="0">
            <a:spAutoFit/>
          </a:bodyPr>
          <a:lstStyle/>
          <a:p>
            <a:pPr algn="l"/>
            <a:r>
              <a:rPr lang="zh-CN" altLang="en-US" sz="2400" b="1">
                <a:solidFill>
                  <a:srgbClr val="FF0000"/>
                </a:solidFill>
                <a:effectLst>
                  <a:outerShdw blurRad="38100" dist="19050" dir="2700000" algn="tl" rotWithShape="0">
                    <a:schemeClr val="dk1">
                      <a:alpha val="40000"/>
                    </a:schemeClr>
                  </a:outerShdw>
                </a:effectLst>
                <a:sym typeface="+mn-ea"/>
              </a:rPr>
              <a:t>（</a:t>
            </a:r>
            <a:r>
              <a:rPr lang="en-US" altLang="zh-CN" sz="2400" b="1">
                <a:solidFill>
                  <a:srgbClr val="FF0000"/>
                </a:solidFill>
                <a:effectLst>
                  <a:outerShdw blurRad="38100" dist="19050" dir="2700000" algn="tl" rotWithShape="0">
                    <a:schemeClr val="dk1">
                      <a:alpha val="40000"/>
                    </a:schemeClr>
                  </a:outerShdw>
                </a:effectLst>
                <a:sym typeface="+mn-ea"/>
              </a:rPr>
              <a:t>2</a:t>
            </a:r>
            <a:r>
              <a:rPr lang="zh-CN" altLang="en-US" sz="2400" b="1">
                <a:solidFill>
                  <a:srgbClr val="FF0000"/>
                </a:solidFill>
                <a:effectLst>
                  <a:outerShdw blurRad="38100" dist="19050" dir="2700000" algn="tl" rotWithShape="0">
                    <a:schemeClr val="dk1">
                      <a:alpha val="40000"/>
                    </a:schemeClr>
                  </a:outerShdw>
                </a:effectLst>
                <a:sym typeface="+mn-ea"/>
              </a:rPr>
              <a:t>）极性键</a:t>
            </a:r>
            <a:endParaRPr lang="zh-CN" altLang="en-US" sz="24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6" name="文本框 5"/>
          <p:cNvSpPr txBox="1"/>
          <p:nvPr/>
        </p:nvSpPr>
        <p:spPr>
          <a:xfrm>
            <a:off x="545465" y="1689735"/>
            <a:ext cx="10293350" cy="1337945"/>
          </a:xfrm>
          <a:prstGeom prst="rect">
            <a:avLst/>
          </a:prstGeom>
          <a:noFill/>
        </p:spPr>
        <p:txBody>
          <a:bodyPr wrap="square" rtlCol="0" anchor="t">
            <a:spAutoFit/>
          </a:bodyPr>
          <a:lstStyle/>
          <a:p>
            <a:pPr fontAlgn="auto">
              <a:lnSpc>
                <a:spcPct val="150000"/>
              </a:lnSpc>
            </a:pPr>
            <a:r>
              <a:rPr lang="en-US" altLang="zh-CN"/>
              <a:t>  </a:t>
            </a:r>
            <a:r>
              <a:rPr lang="en-US" altLang="zh-CN" b="1">
                <a:solidFill>
                  <a:srgbClr val="FF0000"/>
                </a:solidFill>
              </a:rPr>
              <a:t> </a:t>
            </a:r>
            <a:r>
              <a:rPr lang="zh-CN" altLang="en-US" b="1">
                <a:solidFill>
                  <a:srgbClr val="FF0000"/>
                </a:solidFill>
              </a:rPr>
              <a:t>定义：</a:t>
            </a:r>
            <a:r>
              <a:rPr lang="en-US" altLang="zh-CN"/>
              <a:t> </a:t>
            </a:r>
            <a:r>
              <a:rPr lang="zh-CN" altLang="en-US"/>
              <a:t>构成分子的两个原子是不同元素的原子时，由于两个原子吸引电子的能力不同，共用的电子必然偏向吸引电子能力大的原子一方，这个原子因附近电子出现的概率较大而带部分负电荷，而另一原子则带部分正电荷，这种共价键叫作极性共价键，简称极性键。</a:t>
            </a:r>
            <a:endParaRPr lang="zh-CN" altLang="en-US"/>
          </a:p>
        </p:txBody>
      </p:sp>
      <p:sp>
        <p:nvSpPr>
          <p:cNvPr id="7" name="文本框 6"/>
          <p:cNvSpPr txBox="1"/>
          <p:nvPr/>
        </p:nvSpPr>
        <p:spPr>
          <a:xfrm>
            <a:off x="670560" y="3027680"/>
            <a:ext cx="10293350" cy="506730"/>
          </a:xfrm>
          <a:prstGeom prst="rect">
            <a:avLst/>
          </a:prstGeom>
          <a:noFill/>
        </p:spPr>
        <p:txBody>
          <a:bodyPr wrap="square" rtlCol="0" anchor="t">
            <a:spAutoFit/>
          </a:bodyPr>
          <a:lstStyle/>
          <a:p>
            <a:pPr fontAlgn="auto">
              <a:lnSpc>
                <a:spcPct val="150000"/>
              </a:lnSpc>
            </a:pPr>
            <a:r>
              <a:rPr lang="zh-CN" b="1">
                <a:solidFill>
                  <a:srgbClr val="FF0000"/>
                </a:solidFill>
              </a:rPr>
              <a:t>特征</a:t>
            </a:r>
            <a:r>
              <a:rPr lang="zh-CN" altLang="en-US" b="1">
                <a:solidFill>
                  <a:srgbClr val="FF0000"/>
                </a:solidFill>
              </a:rPr>
              <a:t>：</a:t>
            </a:r>
            <a:r>
              <a:rPr lang="en-US" altLang="zh-CN"/>
              <a:t> </a:t>
            </a:r>
            <a:r>
              <a:rPr lang="zh-CN" altLang="en-US"/>
              <a:t>共用的电子偏向吸引电子能力大的原子一方，成键原子显电性</a:t>
            </a:r>
            <a:endParaRPr lang="zh-CN" altLang="en-US"/>
          </a:p>
        </p:txBody>
      </p:sp>
      <p:sp>
        <p:nvSpPr>
          <p:cNvPr id="8" name="文本框 7"/>
          <p:cNvSpPr txBox="1"/>
          <p:nvPr/>
        </p:nvSpPr>
        <p:spPr>
          <a:xfrm>
            <a:off x="670560" y="3534410"/>
            <a:ext cx="10293350" cy="506730"/>
          </a:xfrm>
          <a:prstGeom prst="rect">
            <a:avLst/>
          </a:prstGeom>
          <a:noFill/>
        </p:spPr>
        <p:txBody>
          <a:bodyPr wrap="square" rtlCol="0" anchor="t">
            <a:spAutoFit/>
          </a:bodyPr>
          <a:lstStyle/>
          <a:p>
            <a:pPr fontAlgn="auto">
              <a:lnSpc>
                <a:spcPct val="150000"/>
              </a:lnSpc>
            </a:pPr>
            <a:r>
              <a:rPr lang="zh-CN" b="1">
                <a:solidFill>
                  <a:srgbClr val="FF0000"/>
                </a:solidFill>
              </a:rPr>
              <a:t>形成条件</a:t>
            </a:r>
            <a:r>
              <a:rPr lang="zh-CN" altLang="en-US" b="1">
                <a:solidFill>
                  <a:srgbClr val="FF0000"/>
                </a:solidFill>
              </a:rPr>
              <a:t>：</a:t>
            </a:r>
            <a:r>
              <a:rPr lang="en-US" altLang="zh-CN"/>
              <a:t> </a:t>
            </a:r>
            <a:r>
              <a:rPr lang="zh-CN" altLang="en-US"/>
              <a:t>非同种元素的原子之间，成键原子电负性不相同</a:t>
            </a:r>
            <a:endParaRPr lang="zh-CN" altLang="en-US"/>
          </a:p>
        </p:txBody>
      </p:sp>
      <p:sp>
        <p:nvSpPr>
          <p:cNvPr id="9" name="文本框 8"/>
          <p:cNvSpPr txBox="1"/>
          <p:nvPr/>
        </p:nvSpPr>
        <p:spPr>
          <a:xfrm>
            <a:off x="670560" y="5292725"/>
            <a:ext cx="7650480" cy="737235"/>
          </a:xfrm>
          <a:prstGeom prst="rect">
            <a:avLst/>
          </a:prstGeom>
          <a:noFill/>
        </p:spPr>
        <p:txBody>
          <a:bodyPr wrap="none" rtlCol="0">
            <a:spAutoFit/>
          </a:bodyPr>
          <a:lstStyle/>
          <a:p>
            <a:pPr algn="l" fontAlgn="auto">
              <a:lnSpc>
                <a:spcPct val="150000"/>
              </a:lnSpc>
            </a:pPr>
            <a:r>
              <a:rPr lang="zh-CN" altLang="en-US" sz="2800">
                <a:solidFill>
                  <a:srgbClr val="FF0000"/>
                </a:solidFill>
                <a:sym typeface="+mn-ea"/>
              </a:rPr>
              <a:t>原子的电负性差值越大，形成的共价键极性越强</a:t>
            </a:r>
            <a:endParaRPr lang="zh-CN" altLang="en-US" sz="2800">
              <a:solidFill>
                <a:srgbClr val="FF0000"/>
              </a:solidFill>
              <a:sym typeface="+mn-ea"/>
            </a:endParaRPr>
          </a:p>
        </p:txBody>
      </p:sp>
      <p:sp>
        <p:nvSpPr>
          <p:cNvPr id="10" name="文本框 9"/>
          <p:cNvSpPr txBox="1"/>
          <p:nvPr/>
        </p:nvSpPr>
        <p:spPr>
          <a:xfrm>
            <a:off x="670560" y="4184650"/>
            <a:ext cx="10293350" cy="922020"/>
          </a:xfrm>
          <a:prstGeom prst="rect">
            <a:avLst/>
          </a:prstGeom>
          <a:noFill/>
        </p:spPr>
        <p:txBody>
          <a:bodyPr wrap="square" rtlCol="0" anchor="t">
            <a:spAutoFit/>
          </a:bodyPr>
          <a:lstStyle/>
          <a:p>
            <a:pPr fontAlgn="auto">
              <a:lnSpc>
                <a:spcPct val="150000"/>
              </a:lnSpc>
            </a:pPr>
            <a:r>
              <a:rPr lang="zh-CN" b="1">
                <a:solidFill>
                  <a:srgbClr val="FF0000"/>
                </a:solidFill>
              </a:rPr>
              <a:t>分类</a:t>
            </a:r>
            <a:r>
              <a:rPr lang="zh-CN" altLang="en-US" b="1">
                <a:solidFill>
                  <a:srgbClr val="FF0000"/>
                </a:solidFill>
              </a:rPr>
              <a:t>：</a:t>
            </a:r>
            <a:r>
              <a:rPr lang="en-US" altLang="zh-CN"/>
              <a:t> </a:t>
            </a:r>
            <a:r>
              <a:rPr lang="zh-CN" altLang="en-US"/>
              <a:t>强极性键</a:t>
            </a:r>
            <a:r>
              <a:rPr lang="en-US" altLang="zh-CN">
                <a:sym typeface="+mn-ea"/>
              </a:rPr>
              <a:t>——</a:t>
            </a:r>
            <a:r>
              <a:rPr lang="zh-CN" altLang="en-US">
                <a:sym typeface="+mn-ea"/>
              </a:rPr>
              <a:t>成键原子电负性差值大，共用电子对偏移程度大</a:t>
            </a:r>
            <a:endParaRPr lang="en-US" altLang="zh-CN">
              <a:sym typeface="+mn-ea"/>
            </a:endParaRPr>
          </a:p>
          <a:p>
            <a:pPr fontAlgn="auto">
              <a:lnSpc>
                <a:spcPct val="150000"/>
              </a:lnSpc>
            </a:pPr>
            <a:r>
              <a:rPr lang="zh-CN" altLang="en-US"/>
              <a:t>              弱极性键</a:t>
            </a:r>
            <a:r>
              <a:rPr lang="en-US" altLang="zh-CN">
                <a:sym typeface="+mn-ea"/>
              </a:rPr>
              <a:t>——</a:t>
            </a:r>
            <a:r>
              <a:rPr lang="zh-CN" altLang="en-US">
                <a:sym typeface="+mn-ea"/>
              </a:rPr>
              <a:t>成键原子电负性差值小，共用电子对偏移程度小</a:t>
            </a:r>
            <a:endParaRPr lang="en-US" altLang="zh-CN">
              <a:sym typeface="+mn-ea"/>
            </a:endParaRPr>
          </a:p>
        </p:txBody>
      </p:sp>
      <p:pic>
        <p:nvPicPr>
          <p:cNvPr id="11" name="图片 10"/>
          <p:cNvPicPr>
            <a:picLocks noChangeAspect="1"/>
          </p:cNvPicPr>
          <p:nvPr/>
        </p:nvPicPr>
        <p:blipFill>
          <a:blip r:embed="rId1"/>
          <a:stretch>
            <a:fillRect/>
          </a:stretch>
        </p:blipFill>
        <p:spPr>
          <a:xfrm>
            <a:off x="8321040" y="2884170"/>
            <a:ext cx="3712845" cy="2546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2095" y="500380"/>
            <a:ext cx="1198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思考</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100" name="文本框 99"/>
          <p:cNvSpPr txBox="1"/>
          <p:nvPr/>
        </p:nvSpPr>
        <p:spPr>
          <a:xfrm>
            <a:off x="985520" y="1207135"/>
            <a:ext cx="10725150" cy="521970"/>
          </a:xfrm>
          <a:prstGeom prst="rect">
            <a:avLst/>
          </a:prstGeom>
          <a:noFill/>
          <a:ln w="9525">
            <a:noFill/>
          </a:ln>
        </p:spPr>
        <p:txBody>
          <a:bodyPr wrap="square">
            <a:spAutoFit/>
          </a:bodyPr>
          <a:lstStyle/>
          <a:p>
            <a:pPr indent="0"/>
            <a:r>
              <a:rPr lang="zh-CN" sz="2800" b="0">
                <a:ea typeface="黑体" panose="02010609060101010101" pitchFamily="2" charset="-122"/>
              </a:rPr>
              <a:t>如何判断共价键是极性键还是非极性键，如何判断极性键的强弱？</a:t>
            </a:r>
            <a:endParaRPr lang="zh-CN" altLang="en-US" sz="2800" b="0">
              <a:ea typeface="黑体" panose="02010609060101010101" pitchFamily="2" charset="-122"/>
            </a:endParaRPr>
          </a:p>
        </p:txBody>
      </p:sp>
      <p:sp>
        <p:nvSpPr>
          <p:cNvPr id="3" name="文本框 2"/>
          <p:cNvSpPr txBox="1"/>
          <p:nvPr/>
        </p:nvSpPr>
        <p:spPr>
          <a:xfrm>
            <a:off x="1207770" y="2058035"/>
            <a:ext cx="9775825" cy="1198880"/>
          </a:xfrm>
          <a:prstGeom prst="rect">
            <a:avLst/>
          </a:prstGeom>
          <a:noFill/>
          <a:ln w="9525">
            <a:noFill/>
          </a:ln>
        </p:spPr>
        <p:txBody>
          <a:bodyPr wrap="square">
            <a:spAutoFit/>
          </a:bodyPr>
          <a:lstStyle/>
          <a:p>
            <a:pPr indent="0" fontAlgn="auto">
              <a:lnSpc>
                <a:spcPct val="150000"/>
              </a:lnSpc>
            </a:pPr>
            <a:r>
              <a:rPr lang="zh-CN" altLang="en-US" sz="2400" b="1">
                <a:solidFill>
                  <a:srgbClr val="FF0000"/>
                </a:solidFill>
                <a:latin typeface="黑体" panose="02010609060101010101" pitchFamily="2" charset="-122"/>
              </a:rPr>
              <a:t>同种元素</a:t>
            </a:r>
            <a:r>
              <a:rPr lang="zh-CN" sz="2400" b="1">
                <a:solidFill>
                  <a:srgbClr val="FF0000"/>
                </a:solidFill>
                <a:ea typeface="黑体" panose="02010609060101010101" pitchFamily="2" charset="-122"/>
              </a:rPr>
              <a:t>原子之间通常形成非极性键；不同种元素原子之间通常形成极性共价键，且原子电负性差值越大，形成的共价键的极性就</a:t>
            </a:r>
            <a:r>
              <a:rPr lang="zh-CN" altLang="en-US" sz="2400" b="1">
                <a:solidFill>
                  <a:srgbClr val="FF0000"/>
                </a:solidFill>
                <a:latin typeface="黑体" panose="02010609060101010101" pitchFamily="2" charset="-122"/>
              </a:rPr>
              <a:t>越强</a:t>
            </a:r>
            <a:r>
              <a:rPr lang="en-US" sz="2400" b="1">
                <a:solidFill>
                  <a:srgbClr val="FF0000"/>
                </a:solidFill>
                <a:latin typeface="黑体" panose="02010609060101010101" pitchFamily="2" charset="-122"/>
              </a:rPr>
              <a:t> </a:t>
            </a:r>
            <a:r>
              <a:rPr lang="zh-CN" sz="2400" b="1">
                <a:solidFill>
                  <a:srgbClr val="FF0000"/>
                </a:solidFill>
                <a:ea typeface="黑体" panose="02010609060101010101" pitchFamily="2" charset="-122"/>
              </a:rPr>
              <a:t>。</a:t>
            </a:r>
            <a:endParaRPr lang="zh-CN" altLang="en-US" sz="2400" b="1">
              <a:solidFill>
                <a:srgbClr val="FF0000"/>
              </a:solidFill>
              <a:ea typeface="黑体" panose="02010609060101010101" pitchFamily="2" charset="-122"/>
            </a:endParaRPr>
          </a:p>
        </p:txBody>
      </p:sp>
      <p:sp>
        <p:nvSpPr>
          <p:cNvPr id="4" name="文本框 3"/>
          <p:cNvSpPr txBox="1"/>
          <p:nvPr/>
        </p:nvSpPr>
        <p:spPr>
          <a:xfrm>
            <a:off x="768350" y="4287520"/>
            <a:ext cx="10215880" cy="1337945"/>
          </a:xfrm>
          <a:prstGeom prst="rect">
            <a:avLst/>
          </a:prstGeom>
          <a:noFill/>
          <a:ln w="9525">
            <a:noFill/>
          </a:ln>
        </p:spPr>
        <p:txBody>
          <a:bodyPr wrap="square">
            <a:spAutoFit/>
          </a:bodyPr>
          <a:lstStyle/>
          <a:p>
            <a:pPr indent="266700" fontAlgn="auto">
              <a:lnSpc>
                <a:spcPct val="150000"/>
              </a:lnSpc>
            </a:pPr>
            <a:r>
              <a:rPr lang="zh-CN" b="0">
                <a:ea typeface="宋体" panose="02010600030101010101" pitchFamily="2" charset="-122"/>
              </a:rPr>
              <a:t>下列物质中，只有极性键的是</a:t>
            </a:r>
            <a:r>
              <a:rPr lang="en-US" b="0">
                <a:latin typeface="Times New Roman" panose="02020603050405020304" pitchFamily="18" charset="0"/>
                <a:ea typeface="宋体" panose="02010600030101010101" pitchFamily="2" charset="-122"/>
              </a:rPr>
              <a:t>________</a:t>
            </a:r>
            <a:r>
              <a:rPr lang="zh-CN" b="0">
                <a:ea typeface="宋体" panose="02010600030101010101" pitchFamily="2" charset="-122"/>
              </a:rPr>
              <a:t>，只有非极性键的是</a:t>
            </a:r>
            <a:r>
              <a:rPr lang="en-US" b="0">
                <a:latin typeface="Times New Roman" panose="02020603050405020304" pitchFamily="18" charset="0"/>
                <a:ea typeface="宋体" panose="02010600030101010101" pitchFamily="2" charset="-122"/>
              </a:rPr>
              <a:t>_______</a:t>
            </a:r>
            <a:r>
              <a:rPr lang="zh-CN" b="0">
                <a:ea typeface="宋体" panose="02010600030101010101" pitchFamily="2" charset="-122"/>
              </a:rPr>
              <a:t>，既含有极性键，又含有非极性键的是</a:t>
            </a:r>
            <a:r>
              <a:rPr lang="en-US" b="0">
                <a:latin typeface="Times New Roman" panose="02020603050405020304" pitchFamily="18" charset="0"/>
                <a:ea typeface="宋体" panose="02010600030101010101" pitchFamily="2" charset="-122"/>
              </a:rPr>
              <a:t>_______(</a:t>
            </a:r>
            <a:r>
              <a:rPr lang="zh-CN" b="0">
                <a:ea typeface="宋体" panose="02010600030101010101" pitchFamily="2" charset="-122"/>
              </a:rPr>
              <a:t>填序号</a:t>
            </a:r>
            <a:r>
              <a:rPr lang="en-US" b="0">
                <a:latin typeface="Times New Roman" panose="02020603050405020304" pitchFamily="18" charset="0"/>
                <a:ea typeface="宋体" panose="02010600030101010101" pitchFamily="2" charset="-122"/>
              </a:rPr>
              <a:t>)</a:t>
            </a:r>
            <a:r>
              <a:rPr lang="zh-CN" b="0">
                <a:ea typeface="宋体" panose="02010600030101010101" pitchFamily="2" charset="-122"/>
              </a:rPr>
              <a:t>。</a:t>
            </a:r>
            <a:endParaRPr lang="en-US" b="0">
              <a:latin typeface="宋体" panose="02010600030101010101" pitchFamily="2" charset="-122"/>
            </a:endParaRPr>
          </a:p>
          <a:p>
            <a:r>
              <a:rPr lang="en-US" b="0">
                <a:latin typeface="宋体" panose="02010600030101010101" pitchFamily="2" charset="-122"/>
              </a:rPr>
              <a:t>①</a:t>
            </a:r>
            <a:r>
              <a:rPr lang="en-US" b="0">
                <a:latin typeface="Times New Roman" panose="02020603050405020304" pitchFamily="18" charset="0"/>
                <a:ea typeface="宋体" panose="02010600030101010101" pitchFamily="2" charset="-122"/>
              </a:rPr>
              <a:t>H</a:t>
            </a:r>
            <a:r>
              <a:rPr lang="en-US" b="0" baseline="-25000">
                <a:latin typeface="Times New Roman" panose="02020603050405020304" pitchFamily="18" charset="0"/>
                <a:ea typeface="宋体" panose="02010600030101010101" pitchFamily="2" charset="-122"/>
              </a:rPr>
              <a:t>2</a:t>
            </a:r>
            <a:r>
              <a:rPr lang="zh-CN" b="0">
                <a:ea typeface="宋体" panose="02010600030101010101" pitchFamily="2" charset="-122"/>
              </a:rPr>
              <a:t>　</a:t>
            </a:r>
            <a:r>
              <a:rPr lang="en-US" b="0">
                <a:latin typeface="宋体" panose="02010600030101010101" pitchFamily="2" charset="-122"/>
              </a:rPr>
              <a:t>②</a:t>
            </a:r>
            <a:r>
              <a:rPr lang="en-US" b="0">
                <a:latin typeface="Times New Roman" panose="02020603050405020304" pitchFamily="18" charset="0"/>
                <a:ea typeface="宋体" panose="02010600030101010101" pitchFamily="2" charset="-122"/>
              </a:rPr>
              <a:t>HCl</a:t>
            </a:r>
            <a:r>
              <a:rPr lang="zh-CN" b="0">
                <a:ea typeface="宋体" panose="02010600030101010101" pitchFamily="2" charset="-122"/>
              </a:rPr>
              <a:t>　</a:t>
            </a:r>
            <a:r>
              <a:rPr lang="en-US" b="0">
                <a:latin typeface="宋体" panose="02010600030101010101" pitchFamily="2" charset="-122"/>
              </a:rPr>
              <a:t>③</a:t>
            </a:r>
            <a:r>
              <a:rPr lang="en-US" b="0">
                <a:latin typeface="Times New Roman" panose="02020603050405020304" pitchFamily="18" charset="0"/>
                <a:ea typeface="宋体" panose="02010600030101010101" pitchFamily="2" charset="-122"/>
              </a:rPr>
              <a:t>NH</a:t>
            </a:r>
            <a:r>
              <a:rPr lang="en-US" b="0" baseline="-25000">
                <a:latin typeface="Times New Roman" panose="02020603050405020304" pitchFamily="18" charset="0"/>
                <a:ea typeface="宋体" panose="02010600030101010101" pitchFamily="2" charset="-122"/>
              </a:rPr>
              <a:t>3</a:t>
            </a:r>
            <a:r>
              <a:rPr lang="zh-CN" b="0">
                <a:ea typeface="宋体" panose="02010600030101010101" pitchFamily="2" charset="-122"/>
              </a:rPr>
              <a:t>　</a:t>
            </a:r>
            <a:r>
              <a:rPr lang="en-US" b="0">
                <a:latin typeface="宋体" panose="02010600030101010101" pitchFamily="2" charset="-122"/>
              </a:rPr>
              <a:t>④</a:t>
            </a:r>
            <a:r>
              <a:rPr lang="en-US" b="0">
                <a:latin typeface="Times New Roman" panose="02020603050405020304" pitchFamily="18" charset="0"/>
                <a:ea typeface="宋体" panose="02010600030101010101" pitchFamily="2" charset="-122"/>
              </a:rPr>
              <a:t>H</a:t>
            </a:r>
            <a:r>
              <a:rPr lang="en-US" b="0" baseline="-25000">
                <a:latin typeface="Times New Roman" panose="02020603050405020304" pitchFamily="18" charset="0"/>
                <a:ea typeface="宋体" panose="02010600030101010101" pitchFamily="2" charset="-122"/>
              </a:rPr>
              <a:t>2</a:t>
            </a:r>
            <a:r>
              <a:rPr lang="en-US" b="0">
                <a:latin typeface="Times New Roman" panose="02020603050405020304" pitchFamily="18" charset="0"/>
                <a:ea typeface="宋体" panose="02010600030101010101" pitchFamily="2" charset="-122"/>
              </a:rPr>
              <a:t>O</a:t>
            </a:r>
            <a:r>
              <a:rPr lang="en-US" b="0" baseline="-25000">
                <a:latin typeface="Times New Roman" panose="02020603050405020304" pitchFamily="18" charset="0"/>
                <a:ea typeface="宋体" panose="02010600030101010101" pitchFamily="2" charset="-122"/>
              </a:rPr>
              <a:t>2</a:t>
            </a:r>
            <a:r>
              <a:rPr lang="zh-CN" b="0">
                <a:ea typeface="宋体" panose="02010600030101010101" pitchFamily="2" charset="-122"/>
              </a:rPr>
              <a:t>　</a:t>
            </a:r>
            <a:r>
              <a:rPr lang="en-US" b="0">
                <a:latin typeface="宋体" panose="02010600030101010101" pitchFamily="2" charset="-122"/>
              </a:rPr>
              <a:t>⑤</a:t>
            </a:r>
            <a:r>
              <a:rPr lang="en-US" b="0">
                <a:latin typeface="Times New Roman" panose="02020603050405020304" pitchFamily="18" charset="0"/>
                <a:ea typeface="宋体" panose="02010600030101010101" pitchFamily="2" charset="-122"/>
              </a:rPr>
              <a:t>CO</a:t>
            </a:r>
            <a:r>
              <a:rPr lang="en-US" b="0" baseline="-25000">
                <a:latin typeface="Times New Roman" panose="02020603050405020304" pitchFamily="18" charset="0"/>
                <a:ea typeface="宋体" panose="02010600030101010101" pitchFamily="2" charset="-122"/>
              </a:rPr>
              <a:t>2</a:t>
            </a:r>
            <a:r>
              <a:rPr lang="zh-CN" b="0">
                <a:ea typeface="宋体" panose="02010600030101010101" pitchFamily="2" charset="-122"/>
              </a:rPr>
              <a:t>　</a:t>
            </a:r>
            <a:r>
              <a:rPr lang="en-US" b="0">
                <a:latin typeface="宋体" panose="02010600030101010101" pitchFamily="2" charset="-122"/>
              </a:rPr>
              <a:t>⑥</a:t>
            </a:r>
            <a:r>
              <a:rPr lang="en-US" b="0">
                <a:latin typeface="Times New Roman" panose="02020603050405020304" pitchFamily="18" charset="0"/>
                <a:ea typeface="宋体" panose="02010600030101010101" pitchFamily="2" charset="-122"/>
              </a:rPr>
              <a:t>CCl</a:t>
            </a:r>
            <a:r>
              <a:rPr lang="en-US" b="0" baseline="-25000">
                <a:latin typeface="Times New Roman" panose="02020603050405020304" pitchFamily="18" charset="0"/>
                <a:ea typeface="宋体" panose="02010600030101010101" pitchFamily="2" charset="-122"/>
              </a:rPr>
              <a:t>4</a:t>
            </a:r>
            <a:r>
              <a:rPr lang="zh-CN" b="0">
                <a:ea typeface="宋体" panose="02010600030101010101" pitchFamily="2" charset="-122"/>
              </a:rPr>
              <a:t>　</a:t>
            </a:r>
            <a:r>
              <a:rPr lang="en-US" b="0">
                <a:latin typeface="宋体" panose="02010600030101010101" pitchFamily="2" charset="-122"/>
              </a:rPr>
              <a:t>⑦</a:t>
            </a:r>
            <a:r>
              <a:rPr lang="en-US" b="0">
                <a:latin typeface="Times New Roman" panose="02020603050405020304" pitchFamily="18" charset="0"/>
                <a:ea typeface="宋体" panose="02010600030101010101" pitchFamily="2" charset="-122"/>
              </a:rPr>
              <a:t>C</a:t>
            </a:r>
            <a:r>
              <a:rPr lang="en-US" b="0" baseline="-25000">
                <a:latin typeface="Times New Roman" panose="02020603050405020304" pitchFamily="18" charset="0"/>
                <a:ea typeface="宋体" panose="02010600030101010101" pitchFamily="2" charset="-122"/>
              </a:rPr>
              <a:t>2</a:t>
            </a:r>
            <a:r>
              <a:rPr lang="en-US" b="0">
                <a:latin typeface="Times New Roman" panose="02020603050405020304" pitchFamily="18" charset="0"/>
                <a:ea typeface="宋体" panose="02010600030101010101" pitchFamily="2" charset="-122"/>
              </a:rPr>
              <a:t>H</a:t>
            </a:r>
            <a:r>
              <a:rPr lang="en-US" b="0" baseline="-25000">
                <a:latin typeface="Times New Roman" panose="02020603050405020304" pitchFamily="18" charset="0"/>
                <a:ea typeface="宋体" panose="02010600030101010101" pitchFamily="2" charset="-122"/>
              </a:rPr>
              <a:t>6</a:t>
            </a:r>
            <a:endParaRPr lang="en-US" altLang="en-US" b="0" baseline="-25000">
              <a:latin typeface="Times New Roman" panose="02020603050405020304" pitchFamily="18" charset="0"/>
              <a:ea typeface="宋体" panose="02010600030101010101" pitchFamily="2" charset="-122"/>
            </a:endParaRPr>
          </a:p>
        </p:txBody>
      </p:sp>
      <p:sp>
        <p:nvSpPr>
          <p:cNvPr id="5" name="矩形 4"/>
          <p:cNvSpPr/>
          <p:nvPr/>
        </p:nvSpPr>
        <p:spPr>
          <a:xfrm>
            <a:off x="252095" y="352107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迁移应用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7" name="文本框 6"/>
          <p:cNvSpPr txBox="1"/>
          <p:nvPr/>
        </p:nvSpPr>
        <p:spPr>
          <a:xfrm>
            <a:off x="4053205" y="4227830"/>
            <a:ext cx="1466850" cy="337185"/>
          </a:xfrm>
          <a:prstGeom prst="rect">
            <a:avLst/>
          </a:prstGeom>
          <a:noFill/>
        </p:spPr>
        <p:txBody>
          <a:bodyPr wrap="none" rtlCol="0">
            <a:spAutoFit/>
          </a:bodyPr>
          <a:lstStyle/>
          <a:p>
            <a:pPr algn="l"/>
            <a:r>
              <a:rPr lang="en-US" sz="1600" b="1">
                <a:solidFill>
                  <a:srgbClr val="FF0000"/>
                </a:solidFill>
                <a:latin typeface="宋体" panose="02010600030101010101" pitchFamily="2" charset="-122"/>
                <a:sym typeface="+mn-ea"/>
              </a:rPr>
              <a:t>②③⑤⑥</a:t>
            </a:r>
            <a:r>
              <a:rPr lang="zh-CN" sz="1600" b="1">
                <a:solidFill>
                  <a:srgbClr val="FF0000"/>
                </a:solidFill>
                <a:ea typeface="宋体" panose="02010600030101010101" pitchFamily="2" charset="-122"/>
                <a:sym typeface="+mn-ea"/>
              </a:rPr>
              <a:t>　</a:t>
            </a:r>
            <a:endParaRPr lang="en-US" altLang="en-US" sz="1600" b="1">
              <a:solidFill>
                <a:srgbClr val="FF0000"/>
              </a:solidFill>
              <a:latin typeface="宋体" panose="02010600030101010101" pitchFamily="2" charset="-122"/>
            </a:endParaRPr>
          </a:p>
        </p:txBody>
      </p:sp>
      <p:sp>
        <p:nvSpPr>
          <p:cNvPr id="8" name="文本框 7"/>
          <p:cNvSpPr txBox="1"/>
          <p:nvPr/>
        </p:nvSpPr>
        <p:spPr>
          <a:xfrm>
            <a:off x="7208520" y="4287520"/>
            <a:ext cx="452755" cy="337185"/>
          </a:xfrm>
          <a:prstGeom prst="rect">
            <a:avLst/>
          </a:prstGeom>
          <a:noFill/>
        </p:spPr>
        <p:txBody>
          <a:bodyPr wrap="none" rtlCol="0">
            <a:spAutoFit/>
          </a:bodyPr>
          <a:lstStyle/>
          <a:p>
            <a:pPr algn="l"/>
            <a:r>
              <a:rPr lang="en-US" sz="1600" b="1">
                <a:solidFill>
                  <a:srgbClr val="FF0000"/>
                </a:solidFill>
                <a:latin typeface="宋体" panose="02010600030101010101" pitchFamily="2" charset="-122"/>
                <a:sym typeface="+mn-ea"/>
              </a:rPr>
              <a:t>①</a:t>
            </a:r>
            <a:endParaRPr lang="en-US" altLang="en-US" sz="1600" b="1">
              <a:solidFill>
                <a:srgbClr val="FF0000"/>
              </a:solidFill>
              <a:latin typeface="宋体" panose="02010600030101010101" pitchFamily="2" charset="-122"/>
              <a:sym typeface="+mn-ea"/>
            </a:endParaRPr>
          </a:p>
        </p:txBody>
      </p:sp>
      <p:sp>
        <p:nvSpPr>
          <p:cNvPr id="9" name="文本框 8"/>
          <p:cNvSpPr txBox="1"/>
          <p:nvPr/>
        </p:nvSpPr>
        <p:spPr>
          <a:xfrm>
            <a:off x="1838960" y="4787900"/>
            <a:ext cx="722630" cy="337185"/>
          </a:xfrm>
          <a:prstGeom prst="rect">
            <a:avLst/>
          </a:prstGeom>
          <a:noFill/>
        </p:spPr>
        <p:txBody>
          <a:bodyPr wrap="none" rtlCol="0">
            <a:spAutoFit/>
          </a:bodyPr>
          <a:lstStyle/>
          <a:p>
            <a:pPr algn="l"/>
            <a:r>
              <a:rPr lang="en-US" sz="1600" b="1">
                <a:solidFill>
                  <a:srgbClr val="FF0000"/>
                </a:solidFill>
                <a:latin typeface="宋体" panose="02010600030101010101" pitchFamily="2" charset="-122"/>
                <a:sym typeface="+mn-ea"/>
              </a:rPr>
              <a:t>④⑦</a:t>
            </a:r>
            <a:endParaRPr lang="en-US" altLang="en-US" sz="1600" b="1">
              <a:solidFill>
                <a:srgbClr val="FF0000"/>
              </a:solidFill>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29540" y="37211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归纳总结</a:t>
            </a:r>
            <a:endParaRPr lang="zh-CN" altLang="en-US" sz="4000" b="1">
              <a:solidFill>
                <a:srgbClr val="00B050"/>
              </a:solidFill>
              <a:effectLst>
                <a:outerShdw blurRad="38100" dist="19050" dir="2700000" algn="tl" rotWithShape="0">
                  <a:schemeClr val="dk1">
                    <a:alpha val="40000"/>
                  </a:schemeClr>
                </a:outerShdw>
              </a:effectLst>
            </a:endParaRPr>
          </a:p>
        </p:txBody>
      </p:sp>
      <p:graphicFrame>
        <p:nvGraphicFramePr>
          <p:cNvPr id="5" name="表格 4"/>
          <p:cNvGraphicFramePr>
            <a:graphicFrameLocks noGrp="1"/>
          </p:cNvGraphicFramePr>
          <p:nvPr>
            <p:custDataLst>
              <p:tags r:id="rId1"/>
            </p:custDataLst>
          </p:nvPr>
        </p:nvGraphicFramePr>
        <p:xfrm>
          <a:off x="1986915" y="1696593"/>
          <a:ext cx="7369810" cy="2113280"/>
        </p:xfrm>
        <a:graphic>
          <a:graphicData uri="http://schemas.openxmlformats.org/drawingml/2006/table">
            <a:tbl>
              <a:tblPr firstRow="1" bandRow="1">
                <a:tableStyleId>{5940675A-B579-460E-94D1-54222C63F5DA}</a:tableStyleId>
              </a:tblPr>
              <a:tblGrid>
                <a:gridCol w="3357245"/>
                <a:gridCol w="4012565"/>
              </a:tblGrid>
              <a:tr h="432435">
                <a:tc>
                  <a:txBody>
                    <a:bodyPr wrap="square"/>
                    <a:lstStyle/>
                    <a:p>
                      <a:pPr indent="0" algn="ctr">
                        <a:buNone/>
                      </a:pPr>
                      <a:r>
                        <a:rPr lang="en-US" sz="2400" b="1" err="1">
                          <a:latin typeface="Times New Roman" panose="02020603050405020304" pitchFamily="18" charset="0"/>
                          <a:cs typeface="Times New Roman" panose="02020603050405020304" pitchFamily="18" charset="0"/>
                        </a:rPr>
                        <a:t>分类标准</a:t>
                      </a: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r>
                        <a:rPr lang="en-US" sz="2400" b="1">
                          <a:latin typeface="Times New Roman" panose="02020603050405020304" pitchFamily="18" charset="0"/>
                          <a:cs typeface="Times New Roman" panose="02020603050405020304" pitchFamily="18" charset="0"/>
                        </a:rPr>
                        <a:t>类　型</a:t>
                      </a: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050">
                <a:tc>
                  <a:txBody>
                    <a:bodyPr wrap="square"/>
                    <a:lstStyle/>
                    <a:p>
                      <a:pPr indent="0" algn="ctr">
                        <a:buNone/>
                      </a:pPr>
                      <a:r>
                        <a:rPr lang="en-US" sz="2400" b="1">
                          <a:latin typeface="Times New Roman" panose="02020603050405020304" pitchFamily="18" charset="0"/>
                          <a:cs typeface="Times New Roman" panose="02020603050405020304" pitchFamily="18" charset="0"/>
                        </a:rPr>
                        <a:t>共用电子对数</a:t>
                      </a: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wrap="square"/>
                    <a:lstStyle/>
                    <a:p>
                      <a:pPr indent="0" algn="ctr">
                        <a:buNone/>
                      </a:pPr>
                      <a:r>
                        <a:rPr lang="en-US" sz="2400" b="1">
                          <a:latin typeface="Times New Roman" panose="02020603050405020304" pitchFamily="18" charset="0"/>
                          <a:cs typeface="Times New Roman" panose="02020603050405020304" pitchFamily="18" charset="0"/>
                        </a:rPr>
                        <a:t>共用电子对是否偏移</a:t>
                      </a: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7215">
                <a:tc>
                  <a:txBody>
                    <a:bodyPr wrap="square"/>
                    <a:lstStyle/>
                    <a:p>
                      <a:pPr indent="0" algn="ctr">
                        <a:buNone/>
                      </a:pPr>
                      <a:r>
                        <a:rPr lang="en-US" sz="2400" b="1">
                          <a:latin typeface="Times New Roman" panose="02020603050405020304" pitchFamily="18" charset="0"/>
                          <a:cs typeface="Times New Roman" panose="02020603050405020304" pitchFamily="18" charset="0"/>
                        </a:rPr>
                        <a:t>原子轨道重叠方式</a:t>
                      </a: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indent="0" algn="ctr">
                        <a:buNone/>
                      </a:pPr>
                      <a:endParaRPr lang="en-US" altLang="en-US" sz="2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3757295" y="819785"/>
            <a:ext cx="3460750" cy="583565"/>
          </a:xfrm>
          <a:prstGeom prst="rect">
            <a:avLst/>
          </a:prstGeom>
          <a:noFill/>
          <a:ln w="9525">
            <a:noFill/>
          </a:ln>
        </p:spPr>
        <p:txBody>
          <a:bodyPr wrap="square">
            <a:spAutoFit/>
          </a:bodyPr>
          <a:lstStyle/>
          <a:p>
            <a:pPr indent="0"/>
            <a:r>
              <a:rPr lang="zh-CN" sz="3200" b="1">
                <a:solidFill>
                  <a:srgbClr val="FF0000"/>
                </a:solidFill>
                <a:ea typeface="黑体" panose="02010609060101010101" pitchFamily="2" charset="-122"/>
              </a:rPr>
              <a:t>共价键的分类</a:t>
            </a:r>
            <a:endParaRPr lang="zh-CN" altLang="en-US" sz="3200" b="1">
              <a:solidFill>
                <a:srgbClr val="FF0000"/>
              </a:solidFill>
              <a:ea typeface="黑体" panose="02010609060101010101" pitchFamily="2" charset="-122"/>
            </a:endParaRPr>
          </a:p>
        </p:txBody>
      </p:sp>
      <p:sp>
        <p:nvSpPr>
          <p:cNvPr id="6" name="文本框 5"/>
          <p:cNvSpPr txBox="1"/>
          <p:nvPr/>
        </p:nvSpPr>
        <p:spPr>
          <a:xfrm>
            <a:off x="5952490" y="2134870"/>
            <a:ext cx="3042920" cy="521970"/>
          </a:xfrm>
          <a:prstGeom prst="rect">
            <a:avLst/>
          </a:prstGeom>
          <a:noFill/>
        </p:spPr>
        <p:txBody>
          <a:bodyPr wrap="none" rtlCol="0">
            <a:spAutoFit/>
          </a:bodyPr>
          <a:lstStyle/>
          <a:p>
            <a:pPr algn="l"/>
            <a:r>
              <a:rPr lang="en-US" sz="2800" b="1">
                <a:solidFill>
                  <a:srgbClr val="FF0000"/>
                </a:solidFill>
                <a:latin typeface="Times New Roman" panose="02020603050405020304" pitchFamily="18" charset="0"/>
                <a:cs typeface="Times New Roman" panose="02020603050405020304" pitchFamily="18" charset="0"/>
                <a:sym typeface="+mn-ea"/>
              </a:rPr>
              <a:t>单键、双键、三键</a:t>
            </a:r>
            <a:endPar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6096000" y="2766060"/>
            <a:ext cx="3042920" cy="521970"/>
          </a:xfrm>
          <a:prstGeom prst="rect">
            <a:avLst/>
          </a:prstGeom>
          <a:noFill/>
        </p:spPr>
        <p:txBody>
          <a:bodyPr wrap="none" rtlCol="0">
            <a:spAutoFit/>
          </a:bodyPr>
          <a:lstStyle/>
          <a:p>
            <a:pPr indent="0" algn="ctr">
              <a:buNone/>
            </a:pPr>
            <a:r>
              <a:rPr lang="en-US" sz="2800" b="1">
                <a:solidFill>
                  <a:srgbClr val="FF0000"/>
                </a:solidFill>
                <a:latin typeface="Times New Roman" panose="02020603050405020304" pitchFamily="18" charset="0"/>
                <a:cs typeface="Times New Roman" panose="02020603050405020304" pitchFamily="18" charset="0"/>
                <a:sym typeface="+mn-ea"/>
              </a:rPr>
              <a:t>极性键、非极性键</a:t>
            </a:r>
            <a:endPar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8" name="文本框 7"/>
          <p:cNvSpPr txBox="1"/>
          <p:nvPr/>
        </p:nvSpPr>
        <p:spPr>
          <a:xfrm>
            <a:off x="6306820" y="3288030"/>
            <a:ext cx="1644015" cy="521970"/>
          </a:xfrm>
          <a:prstGeom prst="rect">
            <a:avLst/>
          </a:prstGeom>
          <a:noFill/>
        </p:spPr>
        <p:txBody>
          <a:bodyPr wrap="none" rtlCol="0">
            <a:spAutoFit/>
          </a:bodyPr>
          <a:lstStyle/>
          <a:p>
            <a:pPr indent="0" algn="ctr">
              <a:buNone/>
            </a:pPr>
            <a:r>
              <a:rPr lang="en-US" sz="2800" b="1">
                <a:solidFill>
                  <a:srgbClr val="FF0000"/>
                </a:solidFill>
                <a:latin typeface="Times New Roman" panose="02020603050405020304" pitchFamily="18" charset="0"/>
                <a:cs typeface="Times New Roman" panose="02020603050405020304" pitchFamily="18" charset="0"/>
                <a:sym typeface="+mn-ea"/>
              </a:rPr>
              <a:t>σ键、π键</a:t>
            </a:r>
            <a:endPar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12505"/>
          <a:stretch>
            <a:fillRect/>
          </a:stretch>
        </p:blipFill>
        <p:spPr>
          <a:xfrm>
            <a:off x="8563610" y="576580"/>
            <a:ext cx="3416935" cy="1602105"/>
          </a:xfrm>
          <a:prstGeom prst="rect">
            <a:avLst/>
          </a:prstGeom>
        </p:spPr>
      </p:pic>
      <p:pic>
        <p:nvPicPr>
          <p:cNvPr id="3" name="图片 2"/>
          <p:cNvPicPr>
            <a:picLocks noChangeAspect="1"/>
          </p:cNvPicPr>
          <p:nvPr/>
        </p:nvPicPr>
        <p:blipFill>
          <a:blip r:embed="rId2"/>
          <a:srcRect b="9089"/>
          <a:stretch>
            <a:fillRect/>
          </a:stretch>
        </p:blipFill>
        <p:spPr>
          <a:xfrm>
            <a:off x="1577975" y="4536440"/>
            <a:ext cx="3797300" cy="2033905"/>
          </a:xfrm>
          <a:prstGeom prst="rect">
            <a:avLst/>
          </a:prstGeom>
        </p:spPr>
      </p:pic>
      <p:sp>
        <p:nvSpPr>
          <p:cNvPr id="5" name="矩形 4"/>
          <p:cNvSpPr/>
          <p:nvPr/>
        </p:nvSpPr>
        <p:spPr>
          <a:xfrm>
            <a:off x="194310" y="381635"/>
            <a:ext cx="2468880" cy="645160"/>
          </a:xfrm>
          <a:prstGeom prst="rect">
            <a:avLst/>
          </a:prstGeom>
          <a:noFill/>
          <a:ln>
            <a:noFill/>
          </a:ln>
        </p:spPr>
        <p:txBody>
          <a:bodyPr wrap="none" rtlCol="0" anchor="t">
            <a:spAutoFit/>
          </a:bodyPr>
          <a:lstStyle/>
          <a:p>
            <a:pPr algn="ctr"/>
            <a:r>
              <a:rPr lang="zh-CN" altLang="en-US" sz="3600" b="1">
                <a:solidFill>
                  <a:srgbClr val="00B050"/>
                </a:solidFill>
                <a:effectLst>
                  <a:outerShdw blurRad="38100" dist="19050" dir="2700000" algn="tl" rotWithShape="0">
                    <a:schemeClr val="dk1">
                      <a:alpha val="40000"/>
                    </a:schemeClr>
                  </a:outerShdw>
                </a:effectLst>
              </a:rPr>
              <a:t>化学与技术</a:t>
            </a:r>
            <a:endParaRPr lang="zh-CN" altLang="en-US" sz="3600" b="1">
              <a:solidFill>
                <a:srgbClr val="00B050"/>
              </a:solidFill>
              <a:effectLst>
                <a:outerShdw blurRad="38100" dist="19050" dir="2700000" algn="tl" rotWithShape="0">
                  <a:schemeClr val="dk1">
                    <a:alpha val="40000"/>
                  </a:schemeClr>
                </a:outerShdw>
              </a:effectLst>
            </a:endParaRPr>
          </a:p>
        </p:txBody>
      </p:sp>
      <p:sp>
        <p:nvSpPr>
          <p:cNvPr id="4" name="文本框 3"/>
          <p:cNvSpPr txBox="1"/>
          <p:nvPr/>
        </p:nvSpPr>
        <p:spPr>
          <a:xfrm>
            <a:off x="532765" y="1026795"/>
            <a:ext cx="8031480" cy="1383665"/>
          </a:xfrm>
          <a:prstGeom prst="rect">
            <a:avLst/>
          </a:prstGeom>
          <a:noFill/>
        </p:spPr>
        <p:txBody>
          <a:bodyPr wrap="square" rtlCol="0" anchor="t">
            <a:spAutoFit/>
          </a:bodyPr>
          <a:lstStyle/>
          <a:p>
            <a:pPr fontAlgn="auto">
              <a:lnSpc>
                <a:spcPct val="150000"/>
              </a:lnSpc>
            </a:pPr>
            <a:r>
              <a:rPr lang="en-US" altLang="zh-CN" sz="1400"/>
              <a:t>       </a:t>
            </a:r>
            <a:r>
              <a:rPr lang="zh-CN" altLang="en-US" sz="1400"/>
              <a:t>根据价键理论，氧分子的结构是 O=O，这样的氧分子中的电子已经完全配对，氧分子应当是逆磁性分子。但事实上，将液态氧倒入配有磁铁的仪器中时，氧分子被磁场吸引而悬浮在磁场中（图2-1-</a:t>
            </a:r>
            <a:r>
              <a:rPr lang="en-US" altLang="zh-CN" sz="1400"/>
              <a:t>5</a:t>
            </a:r>
            <a:r>
              <a:rPr lang="zh-CN" altLang="en-US" sz="1400"/>
              <a:t>）。这说明氧分子是顺磁性分子，即分子中存在着未成对电子。</a:t>
            </a:r>
            <a:endParaRPr lang="zh-CN" altLang="en-US" sz="1400"/>
          </a:p>
          <a:p>
            <a:pPr fontAlgn="auto">
              <a:lnSpc>
                <a:spcPct val="150000"/>
              </a:lnSpc>
            </a:pPr>
            <a:r>
              <a:rPr lang="zh-CN" altLang="en-US" sz="1400"/>
              <a:t>     </a:t>
            </a:r>
            <a:endParaRPr lang="zh-CN" altLang="en-US" sz="1400"/>
          </a:p>
        </p:txBody>
      </p:sp>
      <p:sp>
        <p:nvSpPr>
          <p:cNvPr id="6" name="文本框 5"/>
          <p:cNvSpPr txBox="1"/>
          <p:nvPr/>
        </p:nvSpPr>
        <p:spPr>
          <a:xfrm>
            <a:off x="2818765" y="6570345"/>
            <a:ext cx="819150" cy="337185"/>
          </a:xfrm>
          <a:prstGeom prst="rect">
            <a:avLst/>
          </a:prstGeom>
          <a:noFill/>
        </p:spPr>
        <p:txBody>
          <a:bodyPr wrap="none" rtlCol="0">
            <a:spAutoFit/>
          </a:bodyPr>
          <a:lstStyle/>
          <a:p>
            <a:pPr algn="l"/>
            <a:r>
              <a:rPr lang="zh-CN" altLang="en-US" sz="1600">
                <a:sym typeface="+mn-ea"/>
              </a:rPr>
              <a:t>图2-1-</a:t>
            </a:r>
            <a:r>
              <a:rPr lang="en-US" altLang="zh-CN" sz="1600">
                <a:sym typeface="+mn-ea"/>
              </a:rPr>
              <a:t>6</a:t>
            </a:r>
            <a:endParaRPr lang="zh-CN" altLang="en-US" sz="1600"/>
          </a:p>
        </p:txBody>
      </p:sp>
      <p:sp>
        <p:nvSpPr>
          <p:cNvPr id="7" name="文本框 6"/>
          <p:cNvSpPr txBox="1"/>
          <p:nvPr/>
        </p:nvSpPr>
        <p:spPr>
          <a:xfrm>
            <a:off x="9747885" y="2178685"/>
            <a:ext cx="819150" cy="337185"/>
          </a:xfrm>
          <a:prstGeom prst="rect">
            <a:avLst/>
          </a:prstGeom>
          <a:noFill/>
        </p:spPr>
        <p:txBody>
          <a:bodyPr wrap="none" rtlCol="0">
            <a:spAutoFit/>
          </a:bodyPr>
          <a:lstStyle/>
          <a:p>
            <a:pPr algn="l"/>
            <a:r>
              <a:rPr lang="zh-CN" altLang="en-US" sz="1600">
                <a:sym typeface="+mn-ea"/>
              </a:rPr>
              <a:t>图2-1-</a:t>
            </a:r>
            <a:r>
              <a:rPr lang="en-US" altLang="zh-CN" sz="1600">
                <a:sym typeface="+mn-ea"/>
              </a:rPr>
              <a:t>5</a:t>
            </a:r>
            <a:endParaRPr lang="zh-CN" altLang="en-US" sz="1600"/>
          </a:p>
        </p:txBody>
      </p:sp>
      <p:sp>
        <p:nvSpPr>
          <p:cNvPr id="8" name="文本框 7"/>
          <p:cNvSpPr txBox="1"/>
          <p:nvPr/>
        </p:nvSpPr>
        <p:spPr>
          <a:xfrm>
            <a:off x="465455" y="2439035"/>
            <a:ext cx="11422380" cy="2030095"/>
          </a:xfrm>
          <a:prstGeom prst="rect">
            <a:avLst/>
          </a:prstGeom>
          <a:noFill/>
        </p:spPr>
        <p:txBody>
          <a:bodyPr wrap="square" rtlCol="0">
            <a:spAutoFit/>
          </a:bodyPr>
          <a:lstStyle/>
          <a:p>
            <a:pPr algn="l" fontAlgn="auto">
              <a:lnSpc>
                <a:spcPct val="150000"/>
              </a:lnSpc>
            </a:pPr>
            <a:r>
              <a:rPr lang="zh-CN" altLang="en-US" sz="1400">
                <a:sym typeface="+mn-ea"/>
              </a:rPr>
              <a:t>     利用分子轨道理论能够很好地解释氧分子是顺磁性分子这一事实。分子轨道理论认为，分子中的每个电子都是在整个分子中运动的，分子中的单电子运动状态可以用分子轨道来描述。分子轨道可以用能级相近的原子轨道线性组合来表示。图2-1-</a:t>
            </a:r>
            <a:r>
              <a:rPr lang="en-US" altLang="zh-CN" sz="1400">
                <a:sym typeface="+mn-ea"/>
              </a:rPr>
              <a:t>6</a:t>
            </a:r>
            <a:r>
              <a:rPr lang="zh-CN" altLang="en-US" sz="1400">
                <a:sym typeface="+mn-ea"/>
              </a:rPr>
              <a:t>（a）给出了氧分子的分子轨道能级和电子排布示意图（仅画出12个外层电子的占据轨道），按照核外电子排布的三个原则，最高能量的两个电子根据洪特规则以自旋方向相同的方式分占能量相同的两个π</a:t>
            </a:r>
            <a:r>
              <a:rPr lang="en-US" altLang="zh-CN" sz="1400" baseline="30000">
                <a:sym typeface="+mn-ea"/>
              </a:rPr>
              <a:t>*</a:t>
            </a:r>
            <a:r>
              <a:rPr lang="en-US" altLang="zh-CN" sz="1400" baseline="-25000">
                <a:sym typeface="+mn-ea"/>
              </a:rPr>
              <a:t>2p</a:t>
            </a:r>
            <a:r>
              <a:rPr lang="zh-CN" altLang="en-US" sz="1400">
                <a:sym typeface="+mn-ea"/>
              </a:rPr>
              <a:t>分子轨道，这样氧分子存在未成对电子，所以具有顺磁性。</a:t>
            </a:r>
            <a:endParaRPr lang="zh-CN" altLang="en-US" sz="1400"/>
          </a:p>
          <a:p>
            <a:pPr algn="l" fontAlgn="auto">
              <a:lnSpc>
                <a:spcPct val="150000"/>
              </a:lnSpc>
            </a:pPr>
            <a:r>
              <a:rPr lang="zh-CN" altLang="en-US" sz="1400">
                <a:sym typeface="+mn-ea"/>
              </a:rPr>
              <a:t>     光电子能谱为分子轨道理论提供了实验基础，若入射光的能量超过一定值，就能够将电子击出，由此产生的电子称为光电子。通过光电子能谱可以了解分子轨道能级的信息。图2-1-</a:t>
            </a:r>
            <a:r>
              <a:rPr lang="en-US" altLang="zh-CN" sz="1400">
                <a:sym typeface="+mn-ea"/>
              </a:rPr>
              <a:t>6</a:t>
            </a:r>
            <a:r>
              <a:rPr lang="zh-CN" altLang="en-US" sz="1400">
                <a:sym typeface="+mn-ea"/>
              </a:rPr>
              <a:t>（b）给出了氧分子的紫外光电子能谱图，可见它与分子轨道有非常好的对应关系。</a:t>
            </a:r>
            <a:endParaRPr lang="zh-CN" altLang="en-US" sz="1400">
              <a:sym typeface="+mn-ea"/>
            </a:endParaRPr>
          </a:p>
        </p:txBody>
      </p:sp>
      <p:pic>
        <p:nvPicPr>
          <p:cNvPr id="9" name="图片 8"/>
          <p:cNvPicPr>
            <a:picLocks noChangeAspect="1"/>
          </p:cNvPicPr>
          <p:nvPr/>
        </p:nvPicPr>
        <p:blipFill>
          <a:blip r:embed="rId3"/>
          <a:srcRect l="3303" t="12423" r="20256" b="15612"/>
          <a:stretch>
            <a:fillRect/>
          </a:stretch>
        </p:blipFill>
        <p:spPr>
          <a:xfrm>
            <a:off x="6200775" y="4507865"/>
            <a:ext cx="2362835" cy="2062480"/>
          </a:xfrm>
          <a:prstGeom prst="rect">
            <a:avLst/>
          </a:prstGeom>
        </p:spPr>
      </p:pic>
      <p:sp>
        <p:nvSpPr>
          <p:cNvPr id="10" name="矩形 9"/>
          <p:cNvSpPr/>
          <p:nvPr/>
        </p:nvSpPr>
        <p:spPr>
          <a:xfrm>
            <a:off x="4013789" y="660703"/>
            <a:ext cx="3185487" cy="369332"/>
          </a:xfrm>
          <a:prstGeom prst="rect">
            <a:avLst/>
          </a:prstGeom>
        </p:spPr>
        <p:txBody>
          <a:bodyPr wrap="none">
            <a:spAutoFit/>
          </a:bodyPr>
          <a:lstStyle/>
          <a:p>
            <a:r>
              <a:rPr lang="zh-CN" altLang="en-US" b="1" smtClean="0">
                <a:solidFill>
                  <a:srgbClr val="FF0000"/>
                </a:solidFill>
              </a:rPr>
              <a:t>氧分子中的共价键与分子轨道</a:t>
            </a:r>
            <a:endParaRPr lang="zh-CN" altLang="en-US"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05740" y="382905"/>
            <a:ext cx="213360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三</a:t>
            </a:r>
            <a:r>
              <a:rPr lang="en-US" altLang="zh-CN" sz="3600" b="1">
                <a:solidFill>
                  <a:schemeClr val="tx1"/>
                </a:solidFill>
                <a:effectLst>
                  <a:outerShdw blurRad="38100" dist="19050" dir="2700000" algn="tl" rotWithShape="0">
                    <a:schemeClr val="dk1">
                      <a:alpha val="40000"/>
                    </a:schemeClr>
                  </a:outerShdw>
                </a:effectLst>
              </a:rPr>
              <a:t>.</a:t>
            </a:r>
            <a:r>
              <a:rPr lang="zh-CN" altLang="en-US" sz="3600" b="1">
                <a:solidFill>
                  <a:schemeClr val="tx1"/>
                </a:solidFill>
                <a:effectLst>
                  <a:outerShdw blurRad="38100" dist="19050" dir="2700000" algn="tl" rotWithShape="0">
                    <a:schemeClr val="dk1">
                      <a:alpha val="40000"/>
                    </a:schemeClr>
                  </a:outerShdw>
                </a:effectLst>
              </a:rPr>
              <a:t>键参数</a:t>
            </a:r>
            <a:endParaRPr lang="zh-CN" altLang="en-US" sz="3600" b="1">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nvPicPr>
        <p:blipFill>
          <a:blip r:embed="rId1"/>
          <a:stretch>
            <a:fillRect/>
          </a:stretch>
        </p:blipFill>
        <p:spPr>
          <a:xfrm>
            <a:off x="8780780" y="1254760"/>
            <a:ext cx="2393315" cy="2251710"/>
          </a:xfrm>
          <a:prstGeom prst="rect">
            <a:avLst/>
          </a:prstGeom>
        </p:spPr>
      </p:pic>
      <p:sp>
        <p:nvSpPr>
          <p:cNvPr id="5" name="矩形 4"/>
          <p:cNvSpPr/>
          <p:nvPr/>
        </p:nvSpPr>
        <p:spPr>
          <a:xfrm>
            <a:off x="499745" y="1096010"/>
            <a:ext cx="11696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1.</a:t>
            </a:r>
            <a:r>
              <a:rPr lang="zh-CN" altLang="en-US" sz="2800" b="1">
                <a:solidFill>
                  <a:srgbClr val="FF0000"/>
                </a:solidFill>
                <a:effectLst>
                  <a:outerShdw blurRad="38100" dist="19050" dir="2700000" algn="tl" rotWithShape="0">
                    <a:schemeClr val="dk1">
                      <a:alpha val="40000"/>
                    </a:schemeClr>
                  </a:outerShdw>
                </a:effectLst>
              </a:rPr>
              <a:t>键长</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6" name="矩形 5"/>
          <p:cNvSpPr/>
          <p:nvPr/>
        </p:nvSpPr>
        <p:spPr>
          <a:xfrm>
            <a:off x="742950" y="1934210"/>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定义：</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7" name="矩形 6"/>
          <p:cNvSpPr/>
          <p:nvPr/>
        </p:nvSpPr>
        <p:spPr>
          <a:xfrm>
            <a:off x="704215" y="2537460"/>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特点：</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8" name="矩形 7"/>
          <p:cNvSpPr/>
          <p:nvPr/>
        </p:nvSpPr>
        <p:spPr>
          <a:xfrm>
            <a:off x="408940" y="3229610"/>
            <a:ext cx="221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对分子性质影响：</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文本框 8"/>
          <p:cNvSpPr txBox="1"/>
          <p:nvPr/>
        </p:nvSpPr>
        <p:spPr>
          <a:xfrm>
            <a:off x="1687830" y="1934210"/>
            <a:ext cx="5347970" cy="398780"/>
          </a:xfrm>
          <a:prstGeom prst="rect">
            <a:avLst/>
          </a:prstGeom>
          <a:noFill/>
        </p:spPr>
        <p:txBody>
          <a:bodyPr wrap="square" rtlCol="0" anchor="t">
            <a:spAutoFit/>
          </a:bodyPr>
          <a:lstStyle/>
          <a:p>
            <a:r>
              <a:rPr lang="zh-CN" altLang="en-US" sz="2000"/>
              <a:t>两个成键原子的原子核间的距离（简称核间距）</a:t>
            </a:r>
            <a:endParaRPr lang="zh-CN" altLang="en-US" sz="2000"/>
          </a:p>
        </p:txBody>
      </p:sp>
      <p:sp>
        <p:nvSpPr>
          <p:cNvPr id="10" name="文本框 9"/>
          <p:cNvSpPr txBox="1"/>
          <p:nvPr/>
        </p:nvSpPr>
        <p:spPr>
          <a:xfrm>
            <a:off x="1600835" y="2583180"/>
            <a:ext cx="6334760" cy="368300"/>
          </a:xfrm>
          <a:prstGeom prst="rect">
            <a:avLst/>
          </a:prstGeom>
          <a:noFill/>
        </p:spPr>
        <p:txBody>
          <a:bodyPr wrap="square" rtlCol="0" anchor="t">
            <a:spAutoFit/>
          </a:bodyPr>
          <a:lstStyle/>
          <a:p>
            <a:r>
              <a:rPr lang="zh-CN" altLang="en-US"/>
              <a:t>一般而言，化学键的键长愈短，化学键就愈强，键就愈牢固。</a:t>
            </a:r>
            <a:endParaRPr lang="zh-CN" altLang="en-US"/>
          </a:p>
        </p:txBody>
      </p:sp>
      <p:sp>
        <p:nvSpPr>
          <p:cNvPr id="12" name="文本框 11"/>
          <p:cNvSpPr txBox="1"/>
          <p:nvPr/>
        </p:nvSpPr>
        <p:spPr>
          <a:xfrm>
            <a:off x="2817495" y="3229610"/>
            <a:ext cx="4646930" cy="398780"/>
          </a:xfrm>
          <a:prstGeom prst="rect">
            <a:avLst/>
          </a:prstGeom>
          <a:noFill/>
        </p:spPr>
        <p:txBody>
          <a:bodyPr wrap="square" rtlCol="0" anchor="t">
            <a:spAutoFit/>
          </a:bodyPr>
          <a:lstStyle/>
          <a:p>
            <a:r>
              <a:rPr lang="zh-CN" altLang="en-US" sz="2000"/>
              <a:t>影响分子空间结构的因素之一</a:t>
            </a:r>
            <a:endParaRPr lang="zh-CN" altLang="en-US" sz="2000"/>
          </a:p>
        </p:txBody>
      </p:sp>
      <p:pic>
        <p:nvPicPr>
          <p:cNvPr id="13" name="图片 12"/>
          <p:cNvPicPr>
            <a:picLocks noChangeAspect="1"/>
          </p:cNvPicPr>
          <p:nvPr/>
        </p:nvPicPr>
        <p:blipFill>
          <a:blip r:embed="rId2"/>
          <a:stretch>
            <a:fillRect/>
          </a:stretch>
        </p:blipFill>
        <p:spPr>
          <a:xfrm>
            <a:off x="1687830" y="3810000"/>
            <a:ext cx="8067675" cy="304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05740" y="382905"/>
            <a:ext cx="213360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三</a:t>
            </a:r>
            <a:r>
              <a:rPr lang="en-US" altLang="zh-CN" sz="3600" b="1">
                <a:solidFill>
                  <a:schemeClr val="tx1"/>
                </a:solidFill>
                <a:effectLst>
                  <a:outerShdw blurRad="38100" dist="19050" dir="2700000" algn="tl" rotWithShape="0">
                    <a:schemeClr val="dk1">
                      <a:alpha val="40000"/>
                    </a:schemeClr>
                  </a:outerShdw>
                </a:effectLst>
              </a:rPr>
              <a:t>.</a:t>
            </a:r>
            <a:r>
              <a:rPr lang="zh-CN" altLang="en-US" sz="3600" b="1">
                <a:solidFill>
                  <a:schemeClr val="tx1"/>
                </a:solidFill>
                <a:effectLst>
                  <a:outerShdw blurRad="38100" dist="19050" dir="2700000" algn="tl" rotWithShape="0">
                    <a:schemeClr val="dk1">
                      <a:alpha val="40000"/>
                    </a:schemeClr>
                  </a:outerShdw>
                </a:effectLst>
              </a:rPr>
              <a:t>键参数</a:t>
            </a:r>
            <a:endParaRPr lang="zh-CN" altLang="en-US" sz="3600" b="1">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499745" y="1096010"/>
            <a:ext cx="11696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2.</a:t>
            </a:r>
            <a:r>
              <a:rPr lang="zh-CN" altLang="en-US" sz="2800" b="1">
                <a:solidFill>
                  <a:srgbClr val="FF0000"/>
                </a:solidFill>
                <a:effectLst>
                  <a:outerShdw blurRad="38100" dist="19050" dir="2700000" algn="tl" rotWithShape="0">
                    <a:schemeClr val="dk1">
                      <a:alpha val="40000"/>
                    </a:schemeClr>
                  </a:outerShdw>
                </a:effectLst>
              </a:rPr>
              <a:t>键角</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828165" y="3270885"/>
            <a:ext cx="8110220" cy="1619885"/>
          </a:xfrm>
          <a:prstGeom prst="rect">
            <a:avLst/>
          </a:prstGeom>
        </p:spPr>
      </p:pic>
      <p:sp>
        <p:nvSpPr>
          <p:cNvPr id="6" name="矩形 5"/>
          <p:cNvSpPr/>
          <p:nvPr/>
        </p:nvSpPr>
        <p:spPr>
          <a:xfrm>
            <a:off x="800100" y="1847850"/>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定义：</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3" name="文本框 2"/>
          <p:cNvSpPr txBox="1"/>
          <p:nvPr/>
        </p:nvSpPr>
        <p:spPr>
          <a:xfrm>
            <a:off x="1669415" y="1863090"/>
            <a:ext cx="4532630" cy="368300"/>
          </a:xfrm>
          <a:prstGeom prst="rect">
            <a:avLst/>
          </a:prstGeom>
          <a:noFill/>
        </p:spPr>
        <p:txBody>
          <a:bodyPr wrap="square" rtlCol="0" anchor="t">
            <a:spAutoFit/>
          </a:bodyPr>
          <a:lstStyle/>
          <a:p>
            <a:r>
              <a:rPr lang="zh-CN" altLang="en-US"/>
              <a:t>在多原子分子中，两个化学键的夹角</a:t>
            </a:r>
            <a:endParaRPr lang="zh-CN" altLang="en-US"/>
          </a:p>
        </p:txBody>
      </p:sp>
      <p:sp>
        <p:nvSpPr>
          <p:cNvPr id="8" name="矩形 7"/>
          <p:cNvSpPr/>
          <p:nvPr/>
        </p:nvSpPr>
        <p:spPr>
          <a:xfrm>
            <a:off x="800100" y="2433955"/>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应用：</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7" name="文本框 6"/>
          <p:cNvSpPr txBox="1"/>
          <p:nvPr/>
        </p:nvSpPr>
        <p:spPr>
          <a:xfrm>
            <a:off x="1669415" y="2464435"/>
            <a:ext cx="3901440" cy="368300"/>
          </a:xfrm>
          <a:prstGeom prst="rect">
            <a:avLst/>
          </a:prstGeom>
          <a:noFill/>
        </p:spPr>
        <p:txBody>
          <a:bodyPr wrap="square" rtlCol="0" anchor="t">
            <a:spAutoFit/>
          </a:bodyPr>
          <a:lstStyle/>
          <a:p>
            <a:r>
              <a:rPr lang="zh-CN" altLang="en-US"/>
              <a:t>用于描述多原子分子的空间结构</a:t>
            </a:r>
            <a:endParaRPr lang="zh-CN" altLang="en-US"/>
          </a:p>
        </p:txBody>
      </p:sp>
      <p:sp>
        <p:nvSpPr>
          <p:cNvPr id="9" name="文本框 8"/>
          <p:cNvSpPr txBox="1"/>
          <p:nvPr/>
        </p:nvSpPr>
        <p:spPr>
          <a:xfrm>
            <a:off x="3354070" y="4977130"/>
            <a:ext cx="868680" cy="368300"/>
          </a:xfrm>
          <a:prstGeom prst="rect">
            <a:avLst/>
          </a:prstGeom>
          <a:noFill/>
        </p:spPr>
        <p:txBody>
          <a:bodyPr wrap="none" rtlCol="0">
            <a:spAutoFit/>
          </a:bodyPr>
          <a:lstStyle/>
          <a:p>
            <a:pPr algn="l"/>
            <a:r>
              <a:rPr lang="zh-CN" altLang="en-US">
                <a:sym typeface="+mn-ea"/>
              </a:rPr>
              <a:t>直线形</a:t>
            </a:r>
            <a:endParaRPr lang="zh-CN" altLang="en-US"/>
          </a:p>
        </p:txBody>
      </p:sp>
      <p:sp>
        <p:nvSpPr>
          <p:cNvPr id="10" name="文本框 9"/>
          <p:cNvSpPr txBox="1"/>
          <p:nvPr/>
        </p:nvSpPr>
        <p:spPr>
          <a:xfrm>
            <a:off x="6202045" y="4977130"/>
            <a:ext cx="640080" cy="368300"/>
          </a:xfrm>
          <a:prstGeom prst="rect">
            <a:avLst/>
          </a:prstGeom>
          <a:noFill/>
        </p:spPr>
        <p:txBody>
          <a:bodyPr wrap="none" rtlCol="0">
            <a:spAutoFit/>
          </a:bodyPr>
          <a:lstStyle/>
          <a:p>
            <a:pPr algn="l"/>
            <a:r>
              <a:rPr lang="zh-CN" altLang="en-US">
                <a:sym typeface="+mn-ea"/>
              </a:rPr>
              <a:t>角形</a:t>
            </a:r>
            <a:endParaRPr lang="zh-CN" altLang="en-US"/>
          </a:p>
        </p:txBody>
      </p:sp>
      <p:sp>
        <p:nvSpPr>
          <p:cNvPr id="12" name="文本框 11"/>
          <p:cNvSpPr txBox="1"/>
          <p:nvPr/>
        </p:nvSpPr>
        <p:spPr>
          <a:xfrm>
            <a:off x="8397240" y="4890770"/>
            <a:ext cx="1097280" cy="368300"/>
          </a:xfrm>
          <a:prstGeom prst="rect">
            <a:avLst/>
          </a:prstGeom>
          <a:noFill/>
        </p:spPr>
        <p:txBody>
          <a:bodyPr wrap="none" rtlCol="0">
            <a:spAutoFit/>
          </a:bodyPr>
          <a:lstStyle/>
          <a:p>
            <a:pPr algn="l"/>
            <a:r>
              <a:rPr lang="zh-CN" altLang="en-US">
                <a:sym typeface="+mn-ea"/>
              </a:rPr>
              <a:t>三角锥形</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05740" y="382905"/>
            <a:ext cx="213360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三</a:t>
            </a:r>
            <a:r>
              <a:rPr lang="en-US" altLang="zh-CN" sz="3600" b="1">
                <a:solidFill>
                  <a:schemeClr val="tx1"/>
                </a:solidFill>
                <a:effectLst>
                  <a:outerShdw blurRad="38100" dist="19050" dir="2700000" algn="tl" rotWithShape="0">
                    <a:schemeClr val="dk1">
                      <a:alpha val="40000"/>
                    </a:schemeClr>
                  </a:outerShdw>
                </a:effectLst>
              </a:rPr>
              <a:t>.</a:t>
            </a:r>
            <a:r>
              <a:rPr lang="zh-CN" altLang="en-US" sz="3600" b="1">
                <a:solidFill>
                  <a:schemeClr val="tx1"/>
                </a:solidFill>
                <a:effectLst>
                  <a:outerShdw blurRad="38100" dist="19050" dir="2700000" algn="tl" rotWithShape="0">
                    <a:schemeClr val="dk1">
                      <a:alpha val="40000"/>
                    </a:schemeClr>
                  </a:outerShdw>
                </a:effectLst>
              </a:rPr>
              <a:t>键参数</a:t>
            </a:r>
            <a:endParaRPr lang="zh-CN" altLang="en-US" sz="3600" b="1">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499745" y="1096010"/>
            <a:ext cx="11696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rgbClr val="FF0000"/>
                </a:solidFill>
                <a:effectLst>
                  <a:outerShdw blurRad="38100" dist="19050" dir="2700000" algn="tl" rotWithShape="0">
                    <a:schemeClr val="dk1">
                      <a:alpha val="40000"/>
                    </a:schemeClr>
                  </a:outerShdw>
                </a:effectLst>
              </a:rPr>
              <a:t>3.</a:t>
            </a:r>
            <a:r>
              <a:rPr lang="zh-CN" altLang="en-US" sz="2800" b="1">
                <a:solidFill>
                  <a:srgbClr val="FF0000"/>
                </a:solidFill>
                <a:effectLst>
                  <a:outerShdw blurRad="38100" dist="19050" dir="2700000" algn="tl" rotWithShape="0">
                    <a:schemeClr val="dk1">
                      <a:alpha val="40000"/>
                    </a:schemeClr>
                  </a:outerShdw>
                </a:effectLst>
              </a:rPr>
              <a:t>键能</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6" name="矩形 5"/>
          <p:cNvSpPr/>
          <p:nvPr/>
        </p:nvSpPr>
        <p:spPr>
          <a:xfrm>
            <a:off x="724535" y="1751965"/>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定义：</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2" name="文本框 1"/>
          <p:cNvSpPr txBox="1"/>
          <p:nvPr/>
        </p:nvSpPr>
        <p:spPr>
          <a:xfrm>
            <a:off x="1734820" y="1588135"/>
            <a:ext cx="9037955" cy="1198880"/>
          </a:xfrm>
          <a:prstGeom prst="rect">
            <a:avLst/>
          </a:prstGeom>
          <a:noFill/>
        </p:spPr>
        <p:txBody>
          <a:bodyPr wrap="square" rtlCol="0" anchor="t">
            <a:spAutoFit/>
          </a:bodyPr>
          <a:lstStyle/>
          <a:p>
            <a:pPr fontAlgn="auto">
              <a:lnSpc>
                <a:spcPct val="150000"/>
              </a:lnSpc>
            </a:pPr>
            <a:r>
              <a:rPr lang="zh-CN" altLang="en-US" b="1"/>
              <a:t>在 101.3 kPa、298 K 条件下，断开1mol AB（g）分子中的化学键，使其分别生成气态A原子和气态B原子所吸收的能量称为A—B键的键能。</a:t>
            </a:r>
            <a:endParaRPr lang="zh-CN" altLang="en-US" b="1"/>
          </a:p>
          <a:p>
            <a:endParaRPr lang="zh-CN" altLang="en-US" b="1"/>
          </a:p>
        </p:txBody>
      </p:sp>
      <p:sp>
        <p:nvSpPr>
          <p:cNvPr id="3" name="矩形 2"/>
          <p:cNvSpPr/>
          <p:nvPr/>
        </p:nvSpPr>
        <p:spPr>
          <a:xfrm>
            <a:off x="546100" y="2614295"/>
            <a:ext cx="1452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表示方法：</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7" name="文本框 6"/>
          <p:cNvSpPr txBox="1"/>
          <p:nvPr/>
        </p:nvSpPr>
        <p:spPr>
          <a:xfrm>
            <a:off x="2136775" y="2614295"/>
            <a:ext cx="648970" cy="398780"/>
          </a:xfrm>
          <a:prstGeom prst="rect">
            <a:avLst/>
          </a:prstGeom>
          <a:noFill/>
        </p:spPr>
        <p:txBody>
          <a:bodyPr wrap="none" rtlCol="0">
            <a:spAutoFit/>
          </a:bodyPr>
          <a:lstStyle/>
          <a:p>
            <a:pPr algn="l"/>
            <a:r>
              <a:rPr lang="en-US" altLang="zh-CN" sz="2000" b="1">
                <a:sym typeface="+mn-ea"/>
              </a:rPr>
              <a:t>E</a:t>
            </a:r>
            <a:r>
              <a:rPr lang="zh-CN" altLang="en-US" sz="2000" b="1" baseline="-25000">
                <a:sym typeface="+mn-ea"/>
              </a:rPr>
              <a:t>A—B</a:t>
            </a:r>
            <a:endParaRPr lang="zh-CN" altLang="en-US" sz="2000" b="1" baseline="-25000">
              <a:sym typeface="+mn-ea"/>
            </a:endParaRPr>
          </a:p>
        </p:txBody>
      </p:sp>
      <p:sp>
        <p:nvSpPr>
          <p:cNvPr id="8" name="矩形 7"/>
          <p:cNvSpPr/>
          <p:nvPr/>
        </p:nvSpPr>
        <p:spPr>
          <a:xfrm>
            <a:off x="800100" y="3314065"/>
            <a:ext cx="944880" cy="398780"/>
          </a:xfrm>
          <a:prstGeom prst="rect">
            <a:avLst/>
          </a:prstGeom>
          <a:noFill/>
          <a:ln>
            <a:noFill/>
          </a:ln>
        </p:spPr>
        <p:txBody>
          <a:bodyPr wrap="none" rtlCol="0" anchor="t">
            <a:spAutoFit/>
            <a:scene3d>
              <a:camera prst="orthographicFront"/>
              <a:lightRig rig="threePt" dir="t"/>
            </a:scene3d>
          </a:bodyPr>
          <a:lstStyle/>
          <a:p>
            <a:pPr algn="ctr"/>
            <a:r>
              <a:rPr lang="zh-CN" sz="2000" b="1">
                <a:solidFill>
                  <a:srgbClr val="FF0000"/>
                </a:solidFill>
                <a:effectLst>
                  <a:outerShdw blurRad="38100" dist="19050" dir="2700000" algn="tl" rotWithShape="0">
                    <a:schemeClr val="dk1">
                      <a:alpha val="40000"/>
                    </a:schemeClr>
                  </a:outerShdw>
                </a:effectLst>
              </a:rPr>
              <a:t>应用：</a:t>
            </a:r>
            <a:endParaRPr lang="zh-CN" sz="20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9" name="文本框 8"/>
          <p:cNvSpPr txBox="1"/>
          <p:nvPr/>
        </p:nvSpPr>
        <p:spPr>
          <a:xfrm>
            <a:off x="1744980" y="3344545"/>
            <a:ext cx="3440430" cy="398780"/>
          </a:xfrm>
          <a:prstGeom prst="rect">
            <a:avLst/>
          </a:prstGeom>
          <a:noFill/>
        </p:spPr>
        <p:txBody>
          <a:bodyPr wrap="square" rtlCol="0" anchor="t">
            <a:spAutoFit/>
          </a:bodyPr>
          <a:lstStyle/>
          <a:p>
            <a:r>
              <a:rPr lang="zh-CN" altLang="en-US" sz="2000"/>
              <a:t>定量地表示化学键的强弱</a:t>
            </a:r>
            <a:endParaRPr lang="zh-CN" altLang="en-US" sz="2000"/>
          </a:p>
        </p:txBody>
      </p:sp>
      <p:sp>
        <p:nvSpPr>
          <p:cNvPr id="10" name="文本框 9"/>
          <p:cNvSpPr txBox="1"/>
          <p:nvPr/>
        </p:nvSpPr>
        <p:spPr>
          <a:xfrm>
            <a:off x="5358130" y="2967990"/>
            <a:ext cx="6536690" cy="922020"/>
          </a:xfrm>
          <a:prstGeom prst="rect">
            <a:avLst/>
          </a:prstGeom>
          <a:noFill/>
        </p:spPr>
        <p:txBody>
          <a:bodyPr wrap="square" rtlCol="0" anchor="t">
            <a:spAutoFit/>
          </a:bodyPr>
          <a:lstStyle/>
          <a:p>
            <a:pPr fontAlgn="auto">
              <a:lnSpc>
                <a:spcPct val="150000"/>
              </a:lnSpc>
            </a:pPr>
            <a:r>
              <a:rPr lang="zh-CN" altLang="en-US">
                <a:solidFill>
                  <a:srgbClr val="FF0000"/>
                </a:solidFill>
              </a:rPr>
              <a:t>键能愈大，断开时需要的能量就愈多，化学键就愈牢固;</a:t>
            </a:r>
            <a:endParaRPr lang="zh-CN" altLang="en-US">
              <a:solidFill>
                <a:srgbClr val="FF0000"/>
              </a:solidFill>
            </a:endParaRPr>
          </a:p>
          <a:p>
            <a:pPr fontAlgn="auto">
              <a:lnSpc>
                <a:spcPct val="150000"/>
              </a:lnSpc>
            </a:pPr>
            <a:r>
              <a:rPr lang="zh-CN" altLang="en-US">
                <a:solidFill>
                  <a:srgbClr val="FF0000"/>
                </a:solidFill>
              </a:rPr>
              <a:t>键能愈小，断开时需要的能量就愈少，化学键就愈不牢固。</a:t>
            </a:r>
            <a:endParaRPr lang="zh-CN" altLang="en-US">
              <a:solidFill>
                <a:srgbClr val="FF0000"/>
              </a:solidFill>
            </a:endParaRPr>
          </a:p>
        </p:txBody>
      </p:sp>
      <p:pic>
        <p:nvPicPr>
          <p:cNvPr id="12" name="图片 11"/>
          <p:cNvPicPr>
            <a:picLocks noChangeAspect="1"/>
          </p:cNvPicPr>
          <p:nvPr/>
        </p:nvPicPr>
        <p:blipFill>
          <a:blip r:embed="rId1"/>
          <a:stretch>
            <a:fillRect/>
          </a:stretch>
        </p:blipFill>
        <p:spPr>
          <a:xfrm>
            <a:off x="1504315" y="4126230"/>
            <a:ext cx="8067675" cy="2569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29540" y="37211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归纳总结</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4" name="文本框 3"/>
          <p:cNvSpPr txBox="1"/>
          <p:nvPr/>
        </p:nvSpPr>
        <p:spPr>
          <a:xfrm>
            <a:off x="812165" y="2707640"/>
            <a:ext cx="10972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键参数</a:t>
            </a:r>
            <a:endParaRPr lang="zh-CN" altLang="en-US" sz="2400" b="1">
              <a:effectLst>
                <a:outerShdw blurRad="38100" dist="19050" dir="2700000" algn="tl" rotWithShape="0">
                  <a:schemeClr val="dk1">
                    <a:alpha val="40000"/>
                  </a:schemeClr>
                </a:outerShdw>
              </a:effectLst>
              <a:sym typeface="+mn-ea"/>
            </a:endParaRPr>
          </a:p>
        </p:txBody>
      </p:sp>
      <p:sp>
        <p:nvSpPr>
          <p:cNvPr id="5" name="左大括号 4"/>
          <p:cNvSpPr/>
          <p:nvPr/>
        </p:nvSpPr>
        <p:spPr>
          <a:xfrm>
            <a:off x="2028190" y="1806575"/>
            <a:ext cx="316230" cy="214693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2249805" y="2649855"/>
            <a:ext cx="792480" cy="460375"/>
          </a:xfrm>
          <a:prstGeom prst="rect">
            <a:avLst/>
          </a:prstGeom>
          <a:noFill/>
        </p:spPr>
        <p:txBody>
          <a:bodyPr wrap="square" rtlCol="0" anchor="t">
            <a:spAutoFit/>
          </a:bodyPr>
          <a:lstStyle/>
          <a:p>
            <a:r>
              <a:rPr lang="zh-CN" altLang="en-US" sz="2400" b="1">
                <a:effectLst>
                  <a:outerShdw blurRad="38100" dist="19050" dir="2700000" algn="tl" rotWithShape="0">
                    <a:schemeClr val="dk1">
                      <a:alpha val="40000"/>
                    </a:schemeClr>
                  </a:outerShdw>
                </a:effectLst>
                <a:sym typeface="+mn-ea"/>
              </a:rPr>
              <a:t>键长</a:t>
            </a:r>
            <a:endParaRPr lang="zh-CN" altLang="en-US" sz="2400" b="1">
              <a:effectLst>
                <a:outerShdw blurRad="38100" dist="19050" dir="2700000" algn="tl" rotWithShape="0">
                  <a:schemeClr val="dk1">
                    <a:alpha val="40000"/>
                  </a:schemeClr>
                </a:outerShdw>
              </a:effectLst>
              <a:sym typeface="+mn-ea"/>
            </a:endParaRPr>
          </a:p>
        </p:txBody>
      </p:sp>
      <p:sp>
        <p:nvSpPr>
          <p:cNvPr id="7" name="文本框 6"/>
          <p:cNvSpPr txBox="1"/>
          <p:nvPr/>
        </p:nvSpPr>
        <p:spPr>
          <a:xfrm>
            <a:off x="2344420" y="3608705"/>
            <a:ext cx="792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键角</a:t>
            </a:r>
            <a:endParaRPr lang="zh-CN" altLang="en-US" sz="2400" b="1">
              <a:effectLst>
                <a:outerShdw blurRad="38100" dist="19050" dir="2700000" algn="tl" rotWithShape="0">
                  <a:schemeClr val="dk1">
                    <a:alpha val="40000"/>
                  </a:schemeClr>
                </a:outerShdw>
              </a:effectLst>
              <a:sym typeface="+mn-ea"/>
            </a:endParaRPr>
          </a:p>
        </p:txBody>
      </p:sp>
      <p:sp>
        <p:nvSpPr>
          <p:cNvPr id="8" name="文本框 7"/>
          <p:cNvSpPr txBox="1"/>
          <p:nvPr/>
        </p:nvSpPr>
        <p:spPr>
          <a:xfrm>
            <a:off x="2344420" y="1633855"/>
            <a:ext cx="792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键能</a:t>
            </a:r>
            <a:endParaRPr lang="zh-CN" altLang="en-US" sz="2400" b="1">
              <a:effectLst>
                <a:outerShdw blurRad="38100" dist="19050" dir="2700000" algn="tl" rotWithShape="0">
                  <a:schemeClr val="dk1">
                    <a:alpha val="40000"/>
                  </a:schemeClr>
                </a:outerShdw>
              </a:effectLst>
              <a:sym typeface="+mn-ea"/>
            </a:endParaRPr>
          </a:p>
        </p:txBody>
      </p:sp>
      <p:sp>
        <p:nvSpPr>
          <p:cNvPr id="9" name="右大括号 8"/>
          <p:cNvSpPr/>
          <p:nvPr/>
        </p:nvSpPr>
        <p:spPr>
          <a:xfrm>
            <a:off x="3042285" y="1806575"/>
            <a:ext cx="230505" cy="105473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3042285" y="2954655"/>
            <a:ext cx="230505" cy="94932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右箭头 10"/>
          <p:cNvSpPr/>
          <p:nvPr/>
        </p:nvSpPr>
        <p:spPr>
          <a:xfrm>
            <a:off x="3420745" y="2214245"/>
            <a:ext cx="1159510" cy="2203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420745" y="3319145"/>
            <a:ext cx="1159510" cy="2203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604260" y="1806575"/>
            <a:ext cx="792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决定</a:t>
            </a:r>
            <a:endParaRPr lang="zh-CN" altLang="en-US" sz="2400" b="1">
              <a:effectLst>
                <a:outerShdw blurRad="38100" dist="19050" dir="2700000" algn="tl" rotWithShape="0">
                  <a:schemeClr val="dk1">
                    <a:alpha val="40000"/>
                  </a:schemeClr>
                </a:outerShdw>
              </a:effectLst>
              <a:sym typeface="+mn-ea"/>
            </a:endParaRPr>
          </a:p>
        </p:txBody>
      </p:sp>
      <p:sp>
        <p:nvSpPr>
          <p:cNvPr id="14" name="文本框 13"/>
          <p:cNvSpPr txBox="1"/>
          <p:nvPr/>
        </p:nvSpPr>
        <p:spPr>
          <a:xfrm>
            <a:off x="4580255" y="2094230"/>
            <a:ext cx="20116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分子的稳定性</a:t>
            </a:r>
            <a:endParaRPr lang="zh-CN" altLang="en-US" sz="2400" b="1">
              <a:effectLst>
                <a:outerShdw blurRad="38100" dist="19050" dir="2700000" algn="tl" rotWithShape="0">
                  <a:schemeClr val="dk1">
                    <a:alpha val="40000"/>
                  </a:schemeClr>
                </a:outerShdw>
              </a:effectLst>
              <a:sym typeface="+mn-ea"/>
            </a:endParaRPr>
          </a:p>
        </p:txBody>
      </p:sp>
      <p:sp>
        <p:nvSpPr>
          <p:cNvPr id="15" name="文本框 14"/>
          <p:cNvSpPr txBox="1"/>
          <p:nvPr/>
        </p:nvSpPr>
        <p:spPr>
          <a:xfrm>
            <a:off x="4580255" y="3198495"/>
            <a:ext cx="2316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分子的空间结构</a:t>
            </a:r>
            <a:endParaRPr lang="zh-CN" altLang="en-US" sz="2400" b="1">
              <a:effectLst>
                <a:outerShdw blurRad="38100" dist="19050" dir="2700000" algn="tl" rotWithShape="0">
                  <a:schemeClr val="dk1">
                    <a:alpha val="40000"/>
                  </a:schemeClr>
                </a:outerShdw>
              </a:effectLst>
              <a:sym typeface="+mn-ea"/>
            </a:endParaRPr>
          </a:p>
        </p:txBody>
      </p:sp>
      <p:sp>
        <p:nvSpPr>
          <p:cNvPr id="16" name="右大括号 15"/>
          <p:cNvSpPr/>
          <p:nvPr/>
        </p:nvSpPr>
        <p:spPr>
          <a:xfrm>
            <a:off x="6962775" y="2223135"/>
            <a:ext cx="144780" cy="11842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3529965" y="2947035"/>
            <a:ext cx="792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决定</a:t>
            </a:r>
            <a:endParaRPr lang="zh-CN" altLang="en-US" sz="2400" b="1">
              <a:effectLst>
                <a:outerShdw blurRad="38100" dist="19050" dir="2700000" algn="tl" rotWithShape="0">
                  <a:schemeClr val="dk1">
                    <a:alpha val="40000"/>
                  </a:schemeClr>
                </a:outerShdw>
              </a:effectLst>
              <a:sym typeface="+mn-ea"/>
            </a:endParaRPr>
          </a:p>
        </p:txBody>
      </p:sp>
      <p:sp>
        <p:nvSpPr>
          <p:cNvPr id="18" name="文本框 17"/>
          <p:cNvSpPr txBox="1"/>
          <p:nvPr/>
        </p:nvSpPr>
        <p:spPr>
          <a:xfrm>
            <a:off x="7256145" y="2266950"/>
            <a:ext cx="7924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决定</a:t>
            </a:r>
            <a:endParaRPr lang="zh-CN" altLang="en-US" sz="2400" b="1">
              <a:effectLst>
                <a:outerShdw blurRad="38100" dist="19050" dir="2700000" algn="tl" rotWithShape="0">
                  <a:schemeClr val="dk1">
                    <a:alpha val="40000"/>
                  </a:schemeClr>
                </a:outerShdw>
              </a:effectLst>
              <a:sym typeface="+mn-ea"/>
            </a:endParaRPr>
          </a:p>
        </p:txBody>
      </p:sp>
      <p:sp>
        <p:nvSpPr>
          <p:cNvPr id="19" name="右箭头 18"/>
          <p:cNvSpPr/>
          <p:nvPr/>
        </p:nvSpPr>
        <p:spPr>
          <a:xfrm>
            <a:off x="7256145" y="2705100"/>
            <a:ext cx="1159510" cy="2203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415655" y="2585085"/>
            <a:ext cx="1706880" cy="460375"/>
          </a:xfrm>
          <a:prstGeom prst="rect">
            <a:avLst/>
          </a:prstGeom>
          <a:noFill/>
        </p:spPr>
        <p:txBody>
          <a:bodyPr wrap="none" rtlCol="0" anchor="t">
            <a:spAutoFit/>
          </a:bodyPr>
          <a:lstStyle/>
          <a:p>
            <a:r>
              <a:rPr lang="zh-CN" altLang="en-US" sz="2400" b="1">
                <a:effectLst>
                  <a:outerShdw blurRad="38100" dist="19050" dir="2700000" algn="tl" rotWithShape="0">
                    <a:schemeClr val="dk1">
                      <a:alpha val="40000"/>
                    </a:schemeClr>
                  </a:outerShdw>
                </a:effectLst>
                <a:sym typeface="+mn-ea"/>
              </a:rPr>
              <a:t>分子的性质</a:t>
            </a:r>
            <a:endParaRPr lang="zh-CN" altLang="en-US" sz="2400" b="1">
              <a:effectLst>
                <a:outerShdw blurRad="38100" dist="19050" dir="2700000" algn="tl" rotWithShape="0">
                  <a:schemeClr val="dk1">
                    <a:alpha val="40000"/>
                  </a:scheme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173355" y="683260"/>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迁移应用</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100" name="文本框 99"/>
          <p:cNvSpPr txBox="1"/>
          <p:nvPr/>
        </p:nvSpPr>
        <p:spPr>
          <a:xfrm>
            <a:off x="767715" y="1532255"/>
            <a:ext cx="10211435" cy="4615815"/>
          </a:xfrm>
          <a:prstGeom prst="rect">
            <a:avLst/>
          </a:prstGeom>
          <a:noFill/>
          <a:ln w="9525">
            <a:noFill/>
          </a:ln>
        </p:spPr>
        <p:txBody>
          <a:bodyPr wrap="square">
            <a:spAutoFit/>
          </a:bodyPr>
          <a:lstStyle/>
          <a:p>
            <a:pPr indent="0" fontAlgn="auto">
              <a:lnSpc>
                <a:spcPct val="150000"/>
              </a:lnSpc>
            </a:pPr>
            <a:r>
              <a:rPr lang="zh-CN" sz="2800" b="0">
                <a:ea typeface="等线" panose="02010600030101010101" charset="-122"/>
              </a:rPr>
              <a:t>用</a:t>
            </a:r>
            <a:r>
              <a:rPr lang="en-US" sz="2800" b="0">
                <a:latin typeface="等线" panose="02010600030101010101" charset="-122"/>
                <a:cs typeface="Times New Roman" panose="02020603050405020304" pitchFamily="18" charset="0"/>
              </a:rPr>
              <a:t>“</a:t>
            </a:r>
            <a:r>
              <a:rPr lang="zh-CN" sz="2800" b="0">
                <a:ea typeface="等线" panose="02010600030101010101" charset="-122"/>
              </a:rPr>
              <a:t>＞</a:t>
            </a:r>
            <a:r>
              <a:rPr lang="en-US" sz="2800" b="0">
                <a:latin typeface="等线" panose="02010600030101010101" charset="-122"/>
                <a:cs typeface="Times New Roman" panose="02020603050405020304" pitchFamily="18" charset="0"/>
              </a:rPr>
              <a:t>”</a:t>
            </a:r>
            <a:r>
              <a:rPr lang="zh-CN" sz="2800" b="0">
                <a:ea typeface="等线" panose="02010600030101010101" charset="-122"/>
              </a:rPr>
              <a:t>或</a:t>
            </a:r>
            <a:r>
              <a:rPr lang="en-US" sz="2800" b="0">
                <a:latin typeface="等线" panose="02010600030101010101" charset="-122"/>
                <a:cs typeface="Times New Roman" panose="02020603050405020304" pitchFamily="18" charset="0"/>
              </a:rPr>
              <a:t>“</a:t>
            </a:r>
            <a:r>
              <a:rPr lang="zh-CN" sz="2800" b="0">
                <a:ea typeface="等线" panose="02010600030101010101" charset="-122"/>
              </a:rPr>
              <a:t>＜</a:t>
            </a:r>
            <a:r>
              <a:rPr lang="en-US" sz="2800" b="0">
                <a:latin typeface="等线" panose="02010600030101010101" charset="-122"/>
                <a:cs typeface="Times New Roman" panose="02020603050405020304" pitchFamily="18" charset="0"/>
              </a:rPr>
              <a:t>”</a:t>
            </a:r>
            <a:r>
              <a:rPr lang="zh-CN" sz="2800" b="0">
                <a:ea typeface="等线" panose="02010600030101010101" charset="-122"/>
              </a:rPr>
              <a:t>填空。</a:t>
            </a:r>
            <a:endParaRPr lang="en-US" sz="2800" b="0">
              <a:latin typeface="Times New Roman" panose="02020603050405020304" pitchFamily="18" charset="0"/>
              <a:ea typeface="宋体" panose="02010600030101010101" pitchFamily="2" charset="-122"/>
            </a:endParaRPr>
          </a:p>
          <a:p>
            <a:pPr>
              <a:lnSpc>
                <a:spcPct val="150000"/>
              </a:lnSpc>
            </a:pPr>
            <a:r>
              <a:rPr lang="en-US" sz="2800" b="0">
                <a:latin typeface="Times New Roman" panose="02020603050405020304" pitchFamily="18" charset="0"/>
                <a:ea typeface="宋体" panose="02010600030101010101" pitchFamily="2" charset="-122"/>
              </a:rPr>
              <a:t>(1)</a:t>
            </a:r>
            <a:r>
              <a:rPr lang="zh-CN" sz="2800" b="0">
                <a:ea typeface="宋体" panose="02010600030101010101" pitchFamily="2" charset="-122"/>
              </a:rPr>
              <a:t>比较键能大小：</a:t>
            </a:r>
            <a:endParaRPr lang="en-US" sz="2800" b="0">
              <a:latin typeface="宋体" panose="02010600030101010101" pitchFamily="2" charset="-122"/>
              <a:cs typeface="Times New Roman" panose="02020603050405020304" pitchFamily="18" charset="0"/>
            </a:endParaRPr>
          </a:p>
          <a:p>
            <a:pPr>
              <a:lnSpc>
                <a:spcPct val="150000"/>
              </a:lnSpc>
            </a:pPr>
            <a:r>
              <a:rPr lang="en-US" sz="2800" b="0">
                <a:latin typeface="宋体" panose="02010600030101010101" pitchFamily="2" charset="-122"/>
                <a:cs typeface="Times New Roman" panose="02020603050405020304" pitchFamily="18" charset="0"/>
              </a:rPr>
              <a:t>①</a:t>
            </a:r>
            <a:r>
              <a:rPr lang="en-US" sz="2800" b="0">
                <a:latin typeface="Times New Roman" panose="02020603050405020304" pitchFamily="18" charset="0"/>
                <a:ea typeface="宋体" panose="02010600030101010101" pitchFamily="2" charset="-122"/>
              </a:rPr>
              <a:t>C—H____N—H____H—O</a:t>
            </a:r>
            <a:r>
              <a:rPr lang="zh-CN" sz="2800" b="0">
                <a:ea typeface="宋体" panose="02010600030101010101" pitchFamily="2" charset="-122"/>
              </a:rPr>
              <a:t>；</a:t>
            </a:r>
            <a:r>
              <a:rPr lang="en-US" sz="2800" b="0">
                <a:latin typeface="宋体" panose="02010600030101010101" pitchFamily="2" charset="-122"/>
                <a:cs typeface="Times New Roman" panose="02020603050405020304" pitchFamily="18" charset="0"/>
              </a:rPr>
              <a:t>②</a:t>
            </a:r>
            <a:r>
              <a:rPr lang="en-US" sz="2800" b="0">
                <a:latin typeface="Times New Roman" panose="02020603050405020304" pitchFamily="18" charset="0"/>
                <a:ea typeface="宋体" panose="02010600030101010101" pitchFamily="2" charset="-122"/>
              </a:rPr>
              <a:t>H—F____H—Cl</a:t>
            </a:r>
            <a:r>
              <a:rPr lang="zh-CN" sz="2800" b="0">
                <a:ea typeface="宋体" panose="02010600030101010101" pitchFamily="2" charset="-122"/>
              </a:rPr>
              <a:t>。</a:t>
            </a:r>
            <a:endParaRPr lang="en-US" sz="2800" b="0">
              <a:latin typeface="Times New Roman" panose="02020603050405020304" pitchFamily="18" charset="0"/>
              <a:ea typeface="宋体" panose="02010600030101010101" pitchFamily="2" charset="-122"/>
            </a:endParaRPr>
          </a:p>
          <a:p>
            <a:pPr>
              <a:lnSpc>
                <a:spcPct val="150000"/>
              </a:lnSpc>
            </a:pPr>
            <a:r>
              <a:rPr lang="en-US" sz="2800" b="0">
                <a:latin typeface="Times New Roman" panose="02020603050405020304" pitchFamily="18" charset="0"/>
                <a:ea typeface="宋体" panose="02010600030101010101" pitchFamily="2" charset="-122"/>
              </a:rPr>
              <a:t>(2)</a:t>
            </a:r>
            <a:r>
              <a:rPr lang="zh-CN" sz="2800" b="0">
                <a:ea typeface="宋体" panose="02010600030101010101" pitchFamily="2" charset="-122"/>
              </a:rPr>
              <a:t>比较键长大小：</a:t>
            </a:r>
            <a:endParaRPr lang="en-US" sz="2800" b="0">
              <a:latin typeface="宋体" panose="02010600030101010101" pitchFamily="2" charset="-122"/>
              <a:cs typeface="Times New Roman" panose="02020603050405020304" pitchFamily="18" charset="0"/>
            </a:endParaRPr>
          </a:p>
          <a:p>
            <a:pPr>
              <a:lnSpc>
                <a:spcPct val="150000"/>
              </a:lnSpc>
            </a:pPr>
            <a:r>
              <a:rPr lang="en-US" sz="2800" b="0">
                <a:latin typeface="宋体" panose="02010600030101010101" pitchFamily="2" charset="-122"/>
                <a:cs typeface="Times New Roman" panose="02020603050405020304" pitchFamily="18" charset="0"/>
              </a:rPr>
              <a:t>①</a:t>
            </a:r>
            <a:r>
              <a:rPr lang="en-US" sz="2800" b="0">
                <a:latin typeface="Times New Roman" panose="02020603050405020304" pitchFamily="18" charset="0"/>
                <a:ea typeface="宋体" panose="02010600030101010101" pitchFamily="2" charset="-122"/>
              </a:rPr>
              <a:t>C—H____N—H____H—O</a:t>
            </a:r>
            <a:r>
              <a:rPr lang="zh-CN" sz="2800" b="0">
                <a:ea typeface="宋体" panose="02010600030101010101" pitchFamily="2" charset="-122"/>
              </a:rPr>
              <a:t>；</a:t>
            </a:r>
            <a:r>
              <a:rPr lang="en-US" sz="2800" b="0">
                <a:latin typeface="宋体" panose="02010600030101010101" pitchFamily="2" charset="-122"/>
                <a:cs typeface="Times New Roman" panose="02020603050405020304" pitchFamily="18" charset="0"/>
              </a:rPr>
              <a:t>②</a:t>
            </a:r>
            <a:r>
              <a:rPr lang="en-US" sz="2800" b="0">
                <a:latin typeface="Times New Roman" panose="02020603050405020304" pitchFamily="18" charset="0"/>
                <a:ea typeface="宋体" panose="02010600030101010101" pitchFamily="2" charset="-122"/>
              </a:rPr>
              <a:t>H—F____H—Cl</a:t>
            </a:r>
            <a:r>
              <a:rPr lang="zh-CN" sz="2800" b="0">
                <a:ea typeface="宋体" panose="02010600030101010101" pitchFamily="2" charset="-122"/>
              </a:rPr>
              <a:t>。</a:t>
            </a:r>
            <a:endParaRPr lang="en-US" sz="2800" b="0">
              <a:latin typeface="Times New Roman" panose="02020603050405020304" pitchFamily="18" charset="0"/>
              <a:ea typeface="宋体" panose="02010600030101010101" pitchFamily="2" charset="-122"/>
            </a:endParaRPr>
          </a:p>
          <a:p>
            <a:pPr>
              <a:lnSpc>
                <a:spcPct val="150000"/>
              </a:lnSpc>
            </a:pPr>
            <a:r>
              <a:rPr lang="en-US" sz="2800" b="0">
                <a:latin typeface="Times New Roman" panose="02020603050405020304" pitchFamily="18" charset="0"/>
                <a:ea typeface="宋体" panose="02010600030101010101" pitchFamily="2" charset="-122"/>
              </a:rPr>
              <a:t>(3)</a:t>
            </a:r>
            <a:r>
              <a:rPr lang="zh-CN" sz="2800" b="0">
                <a:ea typeface="宋体" panose="02010600030101010101" pitchFamily="2" charset="-122"/>
              </a:rPr>
              <a:t>比较键角大小：</a:t>
            </a:r>
            <a:endParaRPr lang="en-US" sz="2800" b="0">
              <a:latin typeface="宋体" panose="02010600030101010101" pitchFamily="2" charset="-122"/>
              <a:cs typeface="Times New Roman" panose="02020603050405020304" pitchFamily="18" charset="0"/>
            </a:endParaRPr>
          </a:p>
          <a:p>
            <a:pPr>
              <a:lnSpc>
                <a:spcPct val="150000"/>
              </a:lnSpc>
            </a:pPr>
            <a:r>
              <a:rPr lang="en-US" sz="2800" b="0">
                <a:latin typeface="宋体" panose="02010600030101010101" pitchFamily="2" charset="-122"/>
                <a:cs typeface="Times New Roman" panose="02020603050405020304" pitchFamily="18" charset="0"/>
              </a:rPr>
              <a:t>①</a:t>
            </a:r>
            <a:r>
              <a:rPr lang="en-US" sz="2800" b="0">
                <a:latin typeface="Times New Roman" panose="02020603050405020304" pitchFamily="18" charset="0"/>
                <a:ea typeface="宋体" panose="02010600030101010101" pitchFamily="2" charset="-122"/>
              </a:rPr>
              <a:t>CO</a:t>
            </a:r>
            <a:r>
              <a:rPr lang="en-US" sz="2800" b="0" baseline="-25000">
                <a:latin typeface="Times New Roman" panose="02020603050405020304" pitchFamily="18" charset="0"/>
                <a:ea typeface="宋体" panose="02010600030101010101" pitchFamily="2" charset="-122"/>
              </a:rPr>
              <a:t>2</a:t>
            </a:r>
            <a:r>
              <a:rPr lang="en-US" sz="2800" b="0">
                <a:latin typeface="Times New Roman" panose="02020603050405020304" pitchFamily="18" charset="0"/>
                <a:ea typeface="宋体" panose="02010600030101010101" pitchFamily="2" charset="-122"/>
              </a:rPr>
              <a:t>____NH</a:t>
            </a:r>
            <a:r>
              <a:rPr lang="en-US" sz="2800" b="0" baseline="-25000">
                <a:latin typeface="Times New Roman" panose="02020603050405020304" pitchFamily="18" charset="0"/>
                <a:ea typeface="宋体" panose="02010600030101010101" pitchFamily="2" charset="-122"/>
              </a:rPr>
              <a:t>3</a:t>
            </a:r>
            <a:r>
              <a:rPr lang="zh-CN" sz="2800" b="0">
                <a:ea typeface="宋体" panose="02010600030101010101" pitchFamily="2" charset="-122"/>
              </a:rPr>
              <a:t>；</a:t>
            </a:r>
            <a:r>
              <a:rPr lang="en-US" sz="2800" b="0">
                <a:latin typeface="宋体" panose="02010600030101010101" pitchFamily="2" charset="-122"/>
                <a:cs typeface="Times New Roman" panose="02020603050405020304" pitchFamily="18" charset="0"/>
              </a:rPr>
              <a:t>②</a:t>
            </a:r>
            <a:r>
              <a:rPr lang="en-US" sz="2800" b="0">
                <a:latin typeface="Times New Roman" panose="02020603050405020304" pitchFamily="18" charset="0"/>
                <a:ea typeface="宋体" panose="02010600030101010101" pitchFamily="2" charset="-122"/>
              </a:rPr>
              <a:t>H</a:t>
            </a:r>
            <a:r>
              <a:rPr lang="en-US" sz="2800" b="0" baseline="-25000">
                <a:latin typeface="Times New Roman" panose="02020603050405020304" pitchFamily="18" charset="0"/>
                <a:ea typeface="宋体" panose="02010600030101010101" pitchFamily="2" charset="-122"/>
              </a:rPr>
              <a:t>2</a:t>
            </a:r>
            <a:r>
              <a:rPr lang="en-US" sz="2800" b="0">
                <a:latin typeface="Times New Roman" panose="02020603050405020304" pitchFamily="18" charset="0"/>
                <a:ea typeface="宋体" panose="02010600030101010101" pitchFamily="2" charset="-122"/>
              </a:rPr>
              <a:t>O____NH</a:t>
            </a:r>
            <a:r>
              <a:rPr lang="en-US" sz="2800" b="0" baseline="-25000">
                <a:latin typeface="Times New Roman" panose="02020603050405020304" pitchFamily="18" charset="0"/>
                <a:ea typeface="宋体" panose="02010600030101010101" pitchFamily="2" charset="-122"/>
              </a:rPr>
              <a:t>3</a:t>
            </a:r>
            <a:r>
              <a:rPr lang="zh-CN" sz="2800" b="0">
                <a:ea typeface="宋体" panose="02010600030101010101" pitchFamily="2" charset="-122"/>
              </a:rPr>
              <a:t>。</a:t>
            </a:r>
            <a:endParaRPr lang="zh-CN" altLang="en-US" sz="2800" b="0">
              <a:ea typeface="宋体" panose="02010600030101010101" pitchFamily="2" charset="-122"/>
              <a:sym typeface="+mn-ea"/>
            </a:endParaRPr>
          </a:p>
        </p:txBody>
      </p:sp>
      <p:sp>
        <p:nvSpPr>
          <p:cNvPr id="4" name="文本框 3"/>
          <p:cNvSpPr txBox="1"/>
          <p:nvPr/>
        </p:nvSpPr>
        <p:spPr>
          <a:xfrm>
            <a:off x="2294255" y="2929890"/>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6" name="文本框 5"/>
          <p:cNvSpPr txBox="1"/>
          <p:nvPr/>
        </p:nvSpPr>
        <p:spPr>
          <a:xfrm>
            <a:off x="3876040" y="2919730"/>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8" name="文本框 7"/>
          <p:cNvSpPr txBox="1"/>
          <p:nvPr/>
        </p:nvSpPr>
        <p:spPr>
          <a:xfrm>
            <a:off x="7009765" y="2919730"/>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10" name="文本框 9"/>
          <p:cNvSpPr txBox="1"/>
          <p:nvPr/>
        </p:nvSpPr>
        <p:spPr>
          <a:xfrm>
            <a:off x="2294255" y="4156075"/>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11" name="文本框 10"/>
          <p:cNvSpPr txBox="1"/>
          <p:nvPr/>
        </p:nvSpPr>
        <p:spPr>
          <a:xfrm>
            <a:off x="3777615" y="4234815"/>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12" name="文本框 11"/>
          <p:cNvSpPr txBox="1"/>
          <p:nvPr/>
        </p:nvSpPr>
        <p:spPr>
          <a:xfrm>
            <a:off x="7009765" y="4156075"/>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13" name="文本框 12"/>
          <p:cNvSpPr txBox="1"/>
          <p:nvPr/>
        </p:nvSpPr>
        <p:spPr>
          <a:xfrm>
            <a:off x="4781550" y="5481320"/>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
        <p:nvSpPr>
          <p:cNvPr id="14" name="文本框 13"/>
          <p:cNvSpPr txBox="1"/>
          <p:nvPr/>
        </p:nvSpPr>
        <p:spPr>
          <a:xfrm>
            <a:off x="1988185" y="5481320"/>
            <a:ext cx="540385" cy="521970"/>
          </a:xfrm>
          <a:prstGeom prst="rect">
            <a:avLst/>
          </a:prstGeom>
          <a:noFill/>
        </p:spPr>
        <p:txBody>
          <a:bodyPr wrap="none" rtlCol="0">
            <a:spAutoFit/>
          </a:bodyPr>
          <a:lstStyle/>
          <a:p>
            <a:pPr algn="l"/>
            <a:r>
              <a:rPr lang="zh-CN" sz="2800" b="1">
                <a:solidFill>
                  <a:srgbClr val="FF0000"/>
                </a:solidFill>
                <a:ea typeface="宋体" panose="02010600030101010101" pitchFamily="2" charset="-122"/>
                <a:sym typeface="+mn-ea"/>
              </a:rPr>
              <a:t>＞</a:t>
            </a:r>
            <a:endParaRPr lang="zh-CN" altLang="en-US" sz="2800" b="1">
              <a:solidFill>
                <a:srgbClr val="FF0000"/>
              </a:solidFill>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7005" y="43243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联想质疑</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475615" y="1139190"/>
            <a:ext cx="7839710" cy="5631180"/>
          </a:xfrm>
          <a:prstGeom prst="rect">
            <a:avLst/>
          </a:prstGeom>
          <a:noFill/>
        </p:spPr>
        <p:txBody>
          <a:bodyPr wrap="square" rtlCol="0" anchor="t">
            <a:spAutoFit/>
          </a:bodyPr>
          <a:lstStyle/>
          <a:p>
            <a:pPr fontAlgn="auto">
              <a:lnSpc>
                <a:spcPct val="150000"/>
              </a:lnSpc>
            </a:pPr>
            <a:r>
              <a:rPr lang="en-US" altLang="zh-CN"/>
              <a:t>         </a:t>
            </a:r>
            <a:r>
              <a:rPr lang="en-US" altLang="zh-CN" sz="2400"/>
              <a:t> </a:t>
            </a:r>
            <a:r>
              <a:rPr lang="zh-CN" altLang="en-US" sz="2400"/>
              <a:t>通过化学必修课程的学习你已经知道，氢气在氧气和氯气中燃烧分别生成水（H</a:t>
            </a:r>
            <a:r>
              <a:rPr lang="en-US" altLang="zh-CN" sz="2400" baseline="-25000"/>
              <a:t>2</a:t>
            </a:r>
            <a:r>
              <a:rPr lang="zh-CN" altLang="en-US" sz="2400"/>
              <a:t>O）和氯化氢（HCl），而且在这两种化合物的分子内部，原子之间通过共用电子形成了共价键。你是否产生过这样的疑问∶氢原子为什么会与氧原子或氯原子结合形成稳定的分子?氢原子与氯原子结合成氯化氢分子时原子个数比为1：1，而氢原子与氧原子结合成水分子时原子个数比却为2∶1，这又是为什么?为什么原子之间可以通过共用电子形成稳定的分子?共价键究竟是怎样形成的，其特征又是怎样的呢?</a:t>
            </a:r>
            <a:endParaRPr lang="zh-CN" altLang="en-US" sz="2400"/>
          </a:p>
          <a:p>
            <a:pPr fontAlgn="auto">
              <a:lnSpc>
                <a:spcPct val="150000"/>
              </a:lnSpc>
            </a:pPr>
            <a:endParaRPr lang="zh-CN" altLang="en-US" sz="2400"/>
          </a:p>
        </p:txBody>
      </p:sp>
      <p:pic>
        <p:nvPicPr>
          <p:cNvPr id="4" name="图片 3"/>
          <p:cNvPicPr>
            <a:picLocks noChangeAspect="1"/>
          </p:cNvPicPr>
          <p:nvPr/>
        </p:nvPicPr>
        <p:blipFill>
          <a:blip r:embed="rId1"/>
          <a:srcRect l="3876" t="14371" b="17543"/>
          <a:stretch>
            <a:fillRect/>
          </a:stretch>
        </p:blipFill>
        <p:spPr>
          <a:xfrm>
            <a:off x="8760460" y="1043305"/>
            <a:ext cx="3026410" cy="2143760"/>
          </a:xfrm>
          <a:prstGeom prst="rect">
            <a:avLst/>
          </a:prstGeom>
        </p:spPr>
      </p:pic>
      <p:pic>
        <p:nvPicPr>
          <p:cNvPr id="5" name="图片 4"/>
          <p:cNvPicPr>
            <a:picLocks noChangeAspect="1"/>
          </p:cNvPicPr>
          <p:nvPr/>
        </p:nvPicPr>
        <p:blipFill>
          <a:blip r:embed="rId2"/>
          <a:srcRect l="19383" t="23344" r="23900" b="21129"/>
          <a:stretch>
            <a:fillRect/>
          </a:stretch>
        </p:blipFill>
        <p:spPr>
          <a:xfrm>
            <a:off x="8877935" y="3731895"/>
            <a:ext cx="2908935" cy="227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694055" y="1776095"/>
            <a:ext cx="6424295" cy="2399665"/>
          </a:xfrm>
          <a:prstGeom prst="rect">
            <a:avLst/>
          </a:prstGeom>
          <a:noFill/>
        </p:spPr>
        <p:txBody>
          <a:bodyPr wrap="square" rtlCol="0" anchor="t">
            <a:spAutoFit/>
          </a:bodyPr>
          <a:lstStyle/>
          <a:p>
            <a:pPr fontAlgn="auto">
              <a:lnSpc>
                <a:spcPct val="150000"/>
              </a:lnSpc>
            </a:pPr>
            <a:r>
              <a:rPr lang="en-US" altLang="zh-CN"/>
              <a:t>     </a:t>
            </a:r>
            <a:r>
              <a:rPr lang="en-US" altLang="zh-CN" sz="2000"/>
              <a:t> </a:t>
            </a:r>
            <a:r>
              <a:rPr lang="zh-CN" altLang="en-US" sz="2000"/>
              <a:t>波长为 300 nm 的紫外光的光子所具有的能量约为 399 kJ·mol'，这一能量比蛋白质分子中重要的化学键，如C—C键、C—N键和C—S键的键能都大。因此，紫外光的能量足以使这些化学键断裂，从而破坏蛋白质分子。</a:t>
            </a:r>
            <a:endParaRPr lang="zh-CN" altLang="en-US" sz="2000"/>
          </a:p>
          <a:p>
            <a:pPr fontAlgn="auto">
              <a:lnSpc>
                <a:spcPct val="150000"/>
              </a:lnSpc>
            </a:pPr>
            <a:r>
              <a:rPr lang="zh-CN" altLang="en-US" sz="2000"/>
              <a:t>     </a:t>
            </a:r>
            <a:endParaRPr lang="zh-CN" altLang="en-US" sz="2000"/>
          </a:p>
        </p:txBody>
      </p:sp>
      <p:sp>
        <p:nvSpPr>
          <p:cNvPr id="4" name="文本框 3"/>
          <p:cNvSpPr txBox="1"/>
          <p:nvPr/>
        </p:nvSpPr>
        <p:spPr>
          <a:xfrm>
            <a:off x="1640205" y="1249045"/>
            <a:ext cx="3840480" cy="460375"/>
          </a:xfrm>
          <a:prstGeom prst="rect">
            <a:avLst/>
          </a:prstGeom>
          <a:noFill/>
        </p:spPr>
        <p:txBody>
          <a:bodyPr wrap="none" rtlCol="0">
            <a:spAutoFit/>
          </a:bodyPr>
          <a:lstStyle/>
          <a:p>
            <a:pPr algn="l"/>
            <a:r>
              <a:rPr lang="zh-CN" altLang="en-US" sz="2400" b="1">
                <a:solidFill>
                  <a:srgbClr val="FF0000"/>
                </a:solidFill>
                <a:sym typeface="+mn-ea"/>
              </a:rPr>
              <a:t>紫外光为什么会对人体有害</a:t>
            </a:r>
            <a:endParaRPr lang="zh-CN" altLang="en-US" sz="2400" b="1">
              <a:solidFill>
                <a:srgbClr val="FF0000"/>
              </a:solidFill>
              <a:sym typeface="+mn-ea"/>
            </a:endParaRPr>
          </a:p>
        </p:txBody>
      </p:sp>
      <p:sp>
        <p:nvSpPr>
          <p:cNvPr id="5" name="矩形 4"/>
          <p:cNvSpPr/>
          <p:nvPr/>
        </p:nvSpPr>
        <p:spPr>
          <a:xfrm>
            <a:off x="175260" y="467995"/>
            <a:ext cx="2468880" cy="645160"/>
          </a:xfrm>
          <a:prstGeom prst="rect">
            <a:avLst/>
          </a:prstGeom>
          <a:noFill/>
          <a:ln>
            <a:noFill/>
          </a:ln>
        </p:spPr>
        <p:txBody>
          <a:bodyPr wrap="none" rtlCol="0" anchor="t">
            <a:spAutoFit/>
          </a:bodyPr>
          <a:lstStyle/>
          <a:p>
            <a:pPr algn="ctr"/>
            <a:r>
              <a:rPr lang="zh-CN" altLang="en-US" sz="3600" b="1">
                <a:solidFill>
                  <a:srgbClr val="00B050"/>
                </a:solidFill>
                <a:effectLst>
                  <a:outerShdw blurRad="38100" dist="19050" dir="2700000" algn="tl" rotWithShape="0">
                    <a:schemeClr val="dk1">
                      <a:alpha val="40000"/>
                    </a:schemeClr>
                  </a:outerShdw>
                </a:effectLst>
              </a:rPr>
              <a:t>化学与生命</a:t>
            </a:r>
            <a:endParaRPr lang="zh-CN" altLang="en-US" sz="3600" b="1">
              <a:solidFill>
                <a:srgbClr val="00B050"/>
              </a:solidFill>
              <a:effectLst>
                <a:outerShdw blurRad="38100" dist="19050" dir="2700000" algn="tl" rotWithShape="0">
                  <a:schemeClr val="dk1">
                    <a:alpha val="40000"/>
                  </a:schemeClr>
                </a:outerShdw>
              </a:effectLst>
            </a:endParaRPr>
          </a:p>
        </p:txBody>
      </p:sp>
      <p:pic>
        <p:nvPicPr>
          <p:cNvPr id="6" name="图片 5"/>
          <p:cNvPicPr>
            <a:picLocks noChangeAspect="1"/>
          </p:cNvPicPr>
          <p:nvPr/>
        </p:nvPicPr>
        <p:blipFill>
          <a:blip r:embed="rId1"/>
          <a:stretch>
            <a:fillRect/>
          </a:stretch>
        </p:blipFill>
        <p:spPr>
          <a:xfrm>
            <a:off x="7203440" y="905510"/>
            <a:ext cx="4164965" cy="2400300"/>
          </a:xfrm>
          <a:prstGeom prst="rect">
            <a:avLst/>
          </a:prstGeom>
        </p:spPr>
      </p:pic>
      <p:pic>
        <p:nvPicPr>
          <p:cNvPr id="7" name="图片 6"/>
          <p:cNvPicPr>
            <a:picLocks noChangeAspect="1"/>
          </p:cNvPicPr>
          <p:nvPr/>
        </p:nvPicPr>
        <p:blipFill>
          <a:blip r:embed="rId2"/>
          <a:srcRect b="8647"/>
          <a:stretch>
            <a:fillRect/>
          </a:stretch>
        </p:blipFill>
        <p:spPr>
          <a:xfrm>
            <a:off x="7261225" y="3609975"/>
            <a:ext cx="4260850" cy="2598420"/>
          </a:xfrm>
          <a:prstGeom prst="rect">
            <a:avLst/>
          </a:prstGeom>
        </p:spPr>
      </p:pic>
      <p:sp>
        <p:nvSpPr>
          <p:cNvPr id="2" name="文本框 1"/>
          <p:cNvSpPr txBox="1"/>
          <p:nvPr/>
        </p:nvSpPr>
        <p:spPr>
          <a:xfrm>
            <a:off x="694055" y="3940175"/>
            <a:ext cx="6093460" cy="1938020"/>
          </a:xfrm>
          <a:prstGeom prst="rect">
            <a:avLst/>
          </a:prstGeom>
          <a:noFill/>
        </p:spPr>
        <p:txBody>
          <a:bodyPr wrap="square" rtlCol="0">
            <a:spAutoFit/>
          </a:bodyPr>
          <a:lstStyle/>
          <a:p>
            <a:pPr algn="l" fontAlgn="auto">
              <a:lnSpc>
                <a:spcPct val="150000"/>
              </a:lnSpc>
            </a:pPr>
            <a:r>
              <a:rPr lang="zh-CN" altLang="en-US" sz="2000">
                <a:sym typeface="+mn-ea"/>
              </a:rPr>
              <a:t>     防晒霜之所以能有效地减轻紫外光对人体的伤害，其原因之一是它的有效成分的分子中有π 键。这些分子中的 π键的 电子在吸收紫外光后被激发，从而能阻挡部分紫外光。</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175260" y="467995"/>
            <a:ext cx="2468880" cy="645160"/>
          </a:xfrm>
          <a:prstGeom prst="rect">
            <a:avLst/>
          </a:prstGeom>
          <a:noFill/>
          <a:ln>
            <a:noFill/>
          </a:ln>
        </p:spPr>
        <p:txBody>
          <a:bodyPr wrap="none" rtlCol="0" anchor="t">
            <a:spAutoFit/>
          </a:bodyPr>
          <a:lstStyle/>
          <a:p>
            <a:pPr algn="ctr"/>
            <a:r>
              <a:rPr lang="zh-CN" altLang="en-US" sz="3600" b="1">
                <a:solidFill>
                  <a:srgbClr val="00B050"/>
                </a:solidFill>
                <a:effectLst>
                  <a:outerShdw blurRad="38100" dist="19050" dir="2700000" algn="tl" rotWithShape="0">
                    <a:schemeClr val="dk1">
                      <a:alpha val="40000"/>
                    </a:schemeClr>
                  </a:outerShdw>
                </a:effectLst>
              </a:rPr>
              <a:t>化学与技术</a:t>
            </a:r>
            <a:endParaRPr lang="zh-CN" altLang="en-US" sz="3600" b="1">
              <a:solidFill>
                <a:srgbClr val="00B050"/>
              </a:solidFill>
              <a:effectLst>
                <a:outerShdw blurRad="38100" dist="19050" dir="2700000" algn="tl" rotWithShape="0">
                  <a:schemeClr val="dk1">
                    <a:alpha val="40000"/>
                  </a:schemeClr>
                </a:outerShdw>
              </a:effectLst>
            </a:endParaRPr>
          </a:p>
        </p:txBody>
      </p:sp>
      <p:sp>
        <p:nvSpPr>
          <p:cNvPr id="4" name="文本框 3"/>
          <p:cNvSpPr txBox="1"/>
          <p:nvPr/>
        </p:nvSpPr>
        <p:spPr>
          <a:xfrm>
            <a:off x="4678045" y="560705"/>
            <a:ext cx="1402080" cy="460375"/>
          </a:xfrm>
          <a:prstGeom prst="rect">
            <a:avLst/>
          </a:prstGeom>
          <a:noFill/>
        </p:spPr>
        <p:txBody>
          <a:bodyPr wrap="none" rtlCol="0">
            <a:spAutoFit/>
          </a:bodyPr>
          <a:lstStyle/>
          <a:p>
            <a:pPr algn="l"/>
            <a:r>
              <a:rPr lang="zh-CN" altLang="en-US" sz="2400" b="1">
                <a:solidFill>
                  <a:srgbClr val="FF0000"/>
                </a:solidFill>
                <a:sym typeface="+mn-ea"/>
              </a:rPr>
              <a:t>分子光谱</a:t>
            </a:r>
            <a:endParaRPr lang="zh-CN" altLang="en-US" sz="2400" b="1">
              <a:solidFill>
                <a:srgbClr val="FF0000"/>
              </a:solidFill>
              <a:sym typeface="+mn-ea"/>
            </a:endParaRPr>
          </a:p>
        </p:txBody>
      </p:sp>
      <p:sp>
        <p:nvSpPr>
          <p:cNvPr id="2" name="文本框 1"/>
          <p:cNvSpPr txBox="1"/>
          <p:nvPr/>
        </p:nvSpPr>
        <p:spPr>
          <a:xfrm>
            <a:off x="680720" y="1423035"/>
            <a:ext cx="10580370" cy="398780"/>
          </a:xfrm>
          <a:prstGeom prst="rect">
            <a:avLst/>
          </a:prstGeom>
          <a:noFill/>
        </p:spPr>
        <p:txBody>
          <a:bodyPr wrap="square" rtlCol="0">
            <a:spAutoFit/>
          </a:bodyPr>
          <a:lstStyle/>
          <a:p>
            <a:pPr algn="l"/>
            <a:r>
              <a:rPr lang="zh-CN" altLang="en-US" sz="2000" b="1">
                <a:solidFill>
                  <a:srgbClr val="FF0000"/>
                </a:solidFill>
                <a:effectLst>
                  <a:outerShdw blurRad="38100" dist="19050" dir="2700000" algn="tl" rotWithShape="0">
                    <a:schemeClr val="dk1">
                      <a:alpha val="40000"/>
                    </a:schemeClr>
                  </a:outerShdw>
                </a:effectLst>
                <a:sym typeface="+mn-ea"/>
              </a:rPr>
              <a:t>定义：</a:t>
            </a:r>
            <a:r>
              <a:rPr lang="zh-CN" altLang="en-US" sz="2000" b="1">
                <a:solidFill>
                  <a:schemeClr val="tx1"/>
                </a:solidFill>
                <a:effectLst>
                  <a:outerShdw blurRad="38100" dist="19050" dir="2700000" algn="tl" rotWithShape="0">
                    <a:schemeClr val="dk1">
                      <a:alpha val="40000"/>
                    </a:schemeClr>
                  </a:outerShdw>
                </a:effectLst>
                <a:sym typeface="+mn-ea"/>
              </a:rPr>
              <a:t>分子从一种能级改变到另一种能级时吸收或发射的光谱。</a:t>
            </a:r>
            <a:endParaRPr lang="zh-CN" altLang="en-US" sz="2000" b="1">
              <a:solidFill>
                <a:schemeClr val="tx1"/>
              </a:solidFill>
              <a:effectLst>
                <a:outerShdw blurRad="38100" dist="19050" dir="2700000" algn="tl" rotWithShape="0">
                  <a:schemeClr val="dk1">
                    <a:alpha val="40000"/>
                  </a:schemeClr>
                </a:outerShdw>
              </a:effectLst>
              <a:sym typeface="+mn-ea"/>
            </a:endParaRPr>
          </a:p>
        </p:txBody>
      </p:sp>
      <p:sp>
        <p:nvSpPr>
          <p:cNvPr id="8" name="文本框 7"/>
          <p:cNvSpPr txBox="1"/>
          <p:nvPr/>
        </p:nvSpPr>
        <p:spPr>
          <a:xfrm>
            <a:off x="623570" y="1870710"/>
            <a:ext cx="9372600" cy="398780"/>
          </a:xfrm>
          <a:prstGeom prst="rect">
            <a:avLst/>
          </a:prstGeom>
          <a:noFill/>
        </p:spPr>
        <p:txBody>
          <a:bodyPr wrap="square" rtlCol="0">
            <a:spAutoFit/>
          </a:bodyPr>
          <a:lstStyle/>
          <a:p>
            <a:pPr algn="l"/>
            <a:r>
              <a:rPr lang="zh-CN" altLang="en-US" sz="2000" b="1">
                <a:solidFill>
                  <a:srgbClr val="FF0000"/>
                </a:solidFill>
                <a:effectLst>
                  <a:outerShdw blurRad="38100" dist="19050" dir="2700000" algn="tl" rotWithShape="0">
                    <a:schemeClr val="dk1">
                      <a:alpha val="40000"/>
                    </a:schemeClr>
                  </a:outerShdw>
                </a:effectLst>
                <a:sym typeface="+mn-ea"/>
              </a:rPr>
              <a:t>影响因素：</a:t>
            </a:r>
            <a:r>
              <a:rPr lang="zh-CN" altLang="en-US" sz="2000" b="1">
                <a:solidFill>
                  <a:schemeClr val="tx1"/>
                </a:solidFill>
                <a:effectLst>
                  <a:outerShdw blurRad="38100" dist="19050" dir="2700000" algn="tl" rotWithShape="0">
                    <a:schemeClr val="dk1">
                      <a:alpha val="40000"/>
                    </a:schemeClr>
                  </a:outerShdw>
                </a:effectLst>
                <a:sym typeface="+mn-ea"/>
              </a:rPr>
              <a:t>分子内部的运动；分子中键长、键角、电荷分布等</a:t>
            </a:r>
            <a:endParaRPr lang="zh-CN" altLang="en-US" sz="2000" b="1">
              <a:solidFill>
                <a:schemeClr val="tx1"/>
              </a:solidFill>
              <a:effectLst>
                <a:outerShdw blurRad="38100" dist="19050" dir="2700000" algn="tl" rotWithShape="0">
                  <a:schemeClr val="dk1">
                    <a:alpha val="40000"/>
                  </a:schemeClr>
                </a:outerShdw>
              </a:effectLst>
              <a:sym typeface="+mn-ea"/>
            </a:endParaRPr>
          </a:p>
        </p:txBody>
      </p:sp>
      <p:sp>
        <p:nvSpPr>
          <p:cNvPr id="9" name="文本框 8"/>
          <p:cNvSpPr txBox="1"/>
          <p:nvPr/>
        </p:nvSpPr>
        <p:spPr>
          <a:xfrm>
            <a:off x="623570" y="3777615"/>
            <a:ext cx="6545580" cy="398780"/>
          </a:xfrm>
          <a:prstGeom prst="rect">
            <a:avLst/>
          </a:prstGeom>
          <a:noFill/>
        </p:spPr>
        <p:txBody>
          <a:bodyPr wrap="square" rtlCol="0">
            <a:spAutoFit/>
          </a:bodyPr>
          <a:lstStyle/>
          <a:p>
            <a:pPr algn="l"/>
            <a:r>
              <a:rPr lang="zh-CN" altLang="en-US" sz="2000" b="1">
                <a:solidFill>
                  <a:srgbClr val="FF0000"/>
                </a:solidFill>
                <a:effectLst>
                  <a:outerShdw blurRad="38100" dist="19050" dir="2700000" algn="tl" rotWithShape="0">
                    <a:schemeClr val="dk1">
                      <a:alpha val="40000"/>
                    </a:schemeClr>
                  </a:outerShdw>
                </a:effectLst>
                <a:sym typeface="+mn-ea"/>
              </a:rPr>
              <a:t>应用：</a:t>
            </a:r>
            <a:r>
              <a:rPr lang="zh-CN" altLang="en-US" sz="2000" b="1">
                <a:solidFill>
                  <a:schemeClr val="tx1"/>
                </a:solidFill>
                <a:effectLst>
                  <a:outerShdw blurRad="38100" dist="19050" dir="2700000" algn="tl" rotWithShape="0">
                    <a:schemeClr val="dk1">
                      <a:alpha val="40000"/>
                    </a:schemeClr>
                  </a:outerShdw>
                </a:effectLst>
                <a:sym typeface="+mn-ea"/>
              </a:rPr>
              <a:t>测定和鉴别分子结构、测定物质浓度</a:t>
            </a:r>
            <a:endParaRPr lang="zh-CN" altLang="en-US" sz="2000" b="1">
              <a:solidFill>
                <a:schemeClr val="tx1"/>
              </a:solidFill>
              <a:effectLst>
                <a:outerShdw blurRad="38100" dist="19050" dir="2700000" algn="tl" rotWithShape="0">
                  <a:schemeClr val="dk1">
                    <a:alpha val="40000"/>
                  </a:schemeClr>
                </a:outerShdw>
              </a:effectLst>
              <a:sym typeface="+mn-ea"/>
            </a:endParaRPr>
          </a:p>
        </p:txBody>
      </p:sp>
      <p:sp>
        <p:nvSpPr>
          <p:cNvPr id="10" name="文本框 9"/>
          <p:cNvSpPr txBox="1"/>
          <p:nvPr/>
        </p:nvSpPr>
        <p:spPr>
          <a:xfrm>
            <a:off x="623570" y="2189480"/>
            <a:ext cx="9372600" cy="1476375"/>
          </a:xfrm>
          <a:prstGeom prst="rect">
            <a:avLst/>
          </a:prstGeom>
          <a:noFill/>
        </p:spPr>
        <p:txBody>
          <a:bodyPr wrap="square" rtlCol="0">
            <a:spAutoFit/>
          </a:bodyPr>
          <a:lstStyle/>
          <a:p>
            <a:pPr algn="l" fontAlgn="auto">
              <a:lnSpc>
                <a:spcPct val="150000"/>
              </a:lnSpc>
            </a:pPr>
            <a:r>
              <a:rPr lang="zh-CN" altLang="en-US" sz="2000" b="1">
                <a:solidFill>
                  <a:srgbClr val="FF0000"/>
                </a:solidFill>
                <a:effectLst>
                  <a:outerShdw blurRad="38100" dist="19050" dir="2700000" algn="tl" rotWithShape="0">
                    <a:schemeClr val="dk1">
                      <a:alpha val="40000"/>
                    </a:schemeClr>
                  </a:outerShdw>
                </a:effectLst>
                <a:sym typeface="+mn-ea"/>
              </a:rPr>
              <a:t>分类：</a:t>
            </a:r>
            <a:r>
              <a:rPr lang="zh-CN" altLang="en-US" sz="2000" b="1">
                <a:solidFill>
                  <a:schemeClr val="tx1"/>
                </a:solidFill>
                <a:effectLst>
                  <a:outerShdw blurRad="38100" dist="19050" dir="2700000" algn="tl" rotWithShape="0">
                    <a:schemeClr val="dk1">
                      <a:alpha val="40000"/>
                    </a:schemeClr>
                  </a:outerShdw>
                </a:effectLst>
                <a:sym typeface="+mn-ea"/>
              </a:rPr>
              <a:t>远红外光谱或微波谱</a:t>
            </a:r>
            <a:endParaRPr lang="zh-CN" altLang="en-US" sz="2000" b="1">
              <a:solidFill>
                <a:schemeClr val="tx1"/>
              </a:solidFill>
              <a:effectLst>
                <a:outerShdw blurRad="38100" dist="19050" dir="2700000" algn="tl" rotWithShape="0">
                  <a:schemeClr val="dk1">
                    <a:alpha val="40000"/>
                  </a:schemeClr>
                </a:outerShdw>
              </a:effectLst>
              <a:sym typeface="+mn-ea"/>
            </a:endParaRPr>
          </a:p>
          <a:p>
            <a:pPr algn="l" fontAlgn="auto">
              <a:lnSpc>
                <a:spcPct val="150000"/>
              </a:lnSpc>
            </a:pPr>
            <a:r>
              <a:rPr lang="zh-CN" altLang="en-US" sz="2000" b="1">
                <a:solidFill>
                  <a:schemeClr val="tx1"/>
                </a:solidFill>
                <a:effectLst>
                  <a:outerShdw blurRad="38100" dist="19050" dir="2700000" algn="tl" rotWithShape="0">
                    <a:schemeClr val="dk1">
                      <a:alpha val="40000"/>
                    </a:schemeClr>
                  </a:outerShdw>
                </a:effectLst>
                <a:sym typeface="+mn-ea"/>
              </a:rPr>
              <a:t>             红外光谱</a:t>
            </a:r>
            <a:endParaRPr lang="zh-CN" altLang="en-US" sz="2000" b="1">
              <a:solidFill>
                <a:schemeClr val="tx1"/>
              </a:solidFill>
              <a:effectLst>
                <a:outerShdw blurRad="38100" dist="19050" dir="2700000" algn="tl" rotWithShape="0">
                  <a:schemeClr val="dk1">
                    <a:alpha val="40000"/>
                  </a:schemeClr>
                </a:outerShdw>
              </a:effectLst>
              <a:sym typeface="+mn-ea"/>
            </a:endParaRPr>
          </a:p>
          <a:p>
            <a:pPr algn="l" fontAlgn="auto">
              <a:lnSpc>
                <a:spcPct val="150000"/>
              </a:lnSpc>
            </a:pPr>
            <a:r>
              <a:rPr lang="zh-CN" altLang="en-US" sz="2000" b="1">
                <a:solidFill>
                  <a:schemeClr val="tx1"/>
                </a:solidFill>
                <a:effectLst>
                  <a:outerShdw blurRad="38100" dist="19050" dir="2700000" algn="tl" rotWithShape="0">
                    <a:schemeClr val="dk1">
                      <a:alpha val="40000"/>
                    </a:schemeClr>
                  </a:outerShdw>
                </a:effectLst>
                <a:sym typeface="+mn-ea"/>
              </a:rPr>
              <a:t>            紫外</a:t>
            </a:r>
            <a:r>
              <a:rPr lang="en-US" altLang="zh-CN" sz="2000" b="1">
                <a:solidFill>
                  <a:schemeClr val="tx1"/>
                </a:solidFill>
                <a:effectLst>
                  <a:outerShdw blurRad="38100" dist="19050" dir="2700000" algn="tl" rotWithShape="0">
                    <a:schemeClr val="dk1">
                      <a:alpha val="40000"/>
                    </a:schemeClr>
                  </a:outerShdw>
                </a:effectLst>
                <a:sym typeface="+mn-ea"/>
              </a:rPr>
              <a:t>—</a:t>
            </a:r>
            <a:r>
              <a:rPr lang="zh-CN" altLang="en-US" sz="2000" b="1">
                <a:solidFill>
                  <a:schemeClr val="tx1"/>
                </a:solidFill>
                <a:effectLst>
                  <a:outerShdw blurRad="38100" dist="19050" dir="2700000" algn="tl" rotWithShape="0">
                    <a:schemeClr val="dk1">
                      <a:alpha val="40000"/>
                    </a:schemeClr>
                  </a:outerShdw>
                </a:effectLst>
                <a:sym typeface="+mn-ea"/>
              </a:rPr>
              <a:t>可见光谱</a:t>
            </a:r>
            <a:endParaRPr lang="zh-CN" altLang="en-US" sz="2000" b="1">
              <a:solidFill>
                <a:schemeClr val="tx1"/>
              </a:solidFill>
              <a:effectLst>
                <a:outerShdw blurRad="38100" dist="19050" dir="2700000" algn="tl" rotWithShape="0">
                  <a:schemeClr val="dk1">
                    <a:alpha val="40000"/>
                  </a:schemeClr>
                </a:outerShdw>
              </a:effectLst>
              <a:sym typeface="+mn-ea"/>
            </a:endParaRPr>
          </a:p>
        </p:txBody>
      </p:sp>
      <p:sp>
        <p:nvSpPr>
          <p:cNvPr id="11" name="文本框 10"/>
          <p:cNvSpPr txBox="1"/>
          <p:nvPr/>
        </p:nvSpPr>
        <p:spPr>
          <a:xfrm>
            <a:off x="5562600" y="2269490"/>
            <a:ext cx="1198880" cy="553085"/>
          </a:xfrm>
          <a:prstGeom prst="rect">
            <a:avLst/>
          </a:prstGeom>
          <a:noFill/>
        </p:spPr>
        <p:txBody>
          <a:bodyPr wrap="none" rtlCol="0">
            <a:spAutoFit/>
          </a:bodyPr>
          <a:lstStyle/>
          <a:p>
            <a:pPr algn="l" fontAlgn="auto">
              <a:lnSpc>
                <a:spcPct val="150000"/>
              </a:lnSpc>
            </a:pPr>
            <a:r>
              <a:rPr lang="zh-CN" altLang="en-US" sz="2000" b="1">
                <a:solidFill>
                  <a:srgbClr val="FF0000"/>
                </a:solidFill>
                <a:effectLst>
                  <a:outerShdw blurRad="38100" dist="19050" dir="2700000" algn="tl" rotWithShape="0">
                    <a:schemeClr val="dk1">
                      <a:alpha val="40000"/>
                    </a:schemeClr>
                  </a:outerShdw>
                </a:effectLst>
                <a:sym typeface="+mn-ea"/>
              </a:rPr>
              <a:t>分子转动</a:t>
            </a:r>
            <a:endParaRPr lang="zh-CN" altLang="en-US" sz="2000" b="1">
              <a:solidFill>
                <a:srgbClr val="FF0000"/>
              </a:solidFill>
              <a:effectLst>
                <a:outerShdw blurRad="38100" dist="19050" dir="2700000" algn="tl" rotWithShape="0">
                  <a:schemeClr val="dk1">
                    <a:alpha val="40000"/>
                  </a:schemeClr>
                </a:outerShdw>
              </a:effectLst>
              <a:sym typeface="+mn-ea"/>
            </a:endParaRPr>
          </a:p>
        </p:txBody>
      </p:sp>
      <p:sp>
        <p:nvSpPr>
          <p:cNvPr id="12" name="文本框 11"/>
          <p:cNvSpPr txBox="1"/>
          <p:nvPr/>
        </p:nvSpPr>
        <p:spPr>
          <a:xfrm>
            <a:off x="5562600" y="2717165"/>
            <a:ext cx="2468880" cy="553085"/>
          </a:xfrm>
          <a:prstGeom prst="rect">
            <a:avLst/>
          </a:prstGeom>
          <a:noFill/>
        </p:spPr>
        <p:txBody>
          <a:bodyPr wrap="none" rtlCol="0">
            <a:spAutoFit/>
          </a:bodyPr>
          <a:lstStyle/>
          <a:p>
            <a:pPr algn="l" fontAlgn="auto">
              <a:lnSpc>
                <a:spcPct val="150000"/>
              </a:lnSpc>
            </a:pPr>
            <a:r>
              <a:rPr lang="zh-CN" altLang="en-US" sz="2000" b="1">
                <a:solidFill>
                  <a:srgbClr val="FF0000"/>
                </a:solidFill>
                <a:effectLst>
                  <a:outerShdw blurRad="38100" dist="19050" dir="2700000" algn="tl" rotWithShape="0">
                    <a:schemeClr val="dk1">
                      <a:alpha val="40000"/>
                    </a:schemeClr>
                  </a:outerShdw>
                </a:effectLst>
                <a:sym typeface="+mn-ea"/>
              </a:rPr>
              <a:t>分子中原子间的振动</a:t>
            </a:r>
            <a:endParaRPr lang="zh-CN" altLang="en-US" sz="2000" b="1">
              <a:solidFill>
                <a:srgbClr val="FF0000"/>
              </a:solidFill>
              <a:effectLst>
                <a:outerShdw blurRad="38100" dist="19050" dir="2700000" algn="tl" rotWithShape="0">
                  <a:schemeClr val="dk1">
                    <a:alpha val="40000"/>
                  </a:schemeClr>
                </a:outerShdw>
              </a:effectLst>
              <a:sym typeface="+mn-ea"/>
            </a:endParaRPr>
          </a:p>
        </p:txBody>
      </p:sp>
      <p:sp>
        <p:nvSpPr>
          <p:cNvPr id="13" name="文本框 12"/>
          <p:cNvSpPr txBox="1"/>
          <p:nvPr/>
        </p:nvSpPr>
        <p:spPr>
          <a:xfrm>
            <a:off x="5562600" y="3224530"/>
            <a:ext cx="4754880" cy="553085"/>
          </a:xfrm>
          <a:prstGeom prst="rect">
            <a:avLst/>
          </a:prstGeom>
          <a:noFill/>
        </p:spPr>
        <p:txBody>
          <a:bodyPr wrap="none" rtlCol="0">
            <a:spAutoFit/>
          </a:bodyPr>
          <a:lstStyle/>
          <a:p>
            <a:pPr algn="l" fontAlgn="auto">
              <a:lnSpc>
                <a:spcPct val="150000"/>
              </a:lnSpc>
            </a:pPr>
            <a:r>
              <a:rPr lang="zh-CN" altLang="en-US" sz="2000" b="1">
                <a:solidFill>
                  <a:srgbClr val="FF0000"/>
                </a:solidFill>
                <a:effectLst>
                  <a:outerShdw blurRad="38100" dist="19050" dir="2700000" algn="tl" rotWithShape="0">
                    <a:schemeClr val="dk1">
                      <a:alpha val="40000"/>
                    </a:schemeClr>
                  </a:outerShdw>
                </a:effectLst>
                <a:sym typeface="+mn-ea"/>
              </a:rPr>
              <a:t>分子中电子在不同能级的分子轨道间跃迁</a:t>
            </a:r>
            <a:endParaRPr lang="zh-CN" altLang="en-US" sz="2000" b="1">
              <a:solidFill>
                <a:srgbClr val="FF0000"/>
              </a:solidFill>
              <a:effectLst>
                <a:outerShdw blurRad="38100" dist="19050" dir="2700000" algn="tl" rotWithShape="0">
                  <a:schemeClr val="dk1">
                    <a:alpha val="40000"/>
                  </a:schemeClr>
                </a:outerShdw>
              </a:effectLst>
              <a:sym typeface="+mn-ea"/>
            </a:endParaRPr>
          </a:p>
        </p:txBody>
      </p:sp>
      <p:sp>
        <p:nvSpPr>
          <p:cNvPr id="14" name="右箭头 13"/>
          <p:cNvSpPr/>
          <p:nvPr/>
        </p:nvSpPr>
        <p:spPr>
          <a:xfrm>
            <a:off x="4130040" y="2553335"/>
            <a:ext cx="1437640" cy="17208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4124960" y="2994025"/>
            <a:ext cx="1437640" cy="17208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124960" y="3415030"/>
            <a:ext cx="1437640" cy="17208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
            <a:lum contrast="36000"/>
          </a:blip>
          <a:srcRect l="6221" t="11820" r="22508" b="39642"/>
          <a:stretch>
            <a:fillRect/>
          </a:stretch>
        </p:blipFill>
        <p:spPr>
          <a:xfrm rot="16200000">
            <a:off x="8099425" y="3861435"/>
            <a:ext cx="2297430" cy="3058795"/>
          </a:xfrm>
          <a:prstGeom prst="rect">
            <a:avLst/>
          </a:prstGeom>
        </p:spPr>
      </p:pic>
      <p:pic>
        <p:nvPicPr>
          <p:cNvPr id="19" name="图片 18"/>
          <p:cNvPicPr>
            <a:picLocks noChangeAspect="1"/>
          </p:cNvPicPr>
          <p:nvPr/>
        </p:nvPicPr>
        <p:blipFill>
          <a:blip r:embed="rId2">
            <a:lum contrast="66000"/>
          </a:blip>
          <a:srcRect l="11461" t="40375" r="19955" b="9450"/>
          <a:stretch>
            <a:fillRect/>
          </a:stretch>
        </p:blipFill>
        <p:spPr>
          <a:xfrm>
            <a:off x="944245" y="4176395"/>
            <a:ext cx="5904230" cy="2429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par>
                                <p:cTn id="56" presetID="3" presetClass="entr" presetSubtype="1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horizontal)">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4304665" y="247015"/>
            <a:ext cx="2011680" cy="645160"/>
          </a:xfrm>
          <a:prstGeom prst="rect">
            <a:avLst/>
          </a:prstGeom>
          <a:noFill/>
          <a:ln>
            <a:noFill/>
          </a:ln>
        </p:spPr>
        <p:txBody>
          <a:bodyPr wrap="none" rtlCol="0" anchor="t">
            <a:spAutoFit/>
          </a:bodyPr>
          <a:lstStyle/>
          <a:p>
            <a:pPr algn="ctr"/>
            <a:r>
              <a:rPr lang="zh-CN" altLang="en-US" sz="3600" b="1">
                <a:solidFill>
                  <a:srgbClr val="00B050"/>
                </a:solidFill>
                <a:effectLst>
                  <a:outerShdw blurRad="38100" dist="19050" dir="2700000" algn="tl" rotWithShape="0">
                    <a:schemeClr val="dk1">
                      <a:alpha val="40000"/>
                    </a:schemeClr>
                  </a:outerShdw>
                </a:effectLst>
              </a:rPr>
              <a:t>课堂小结</a:t>
            </a:r>
            <a:endParaRPr lang="zh-CN" altLang="en-US" sz="3600" b="1">
              <a:solidFill>
                <a:srgbClr val="00B050"/>
              </a:solidFill>
              <a:effectLst>
                <a:outerShdw blurRad="38100" dist="19050" dir="2700000" algn="tl" rotWithShape="0">
                  <a:schemeClr val="dk1">
                    <a:alpha val="40000"/>
                  </a:schemeClr>
                </a:outerShdw>
              </a:effectLst>
            </a:endParaRPr>
          </a:p>
        </p:txBody>
      </p:sp>
      <p:grpSp>
        <p:nvGrpSpPr>
          <p:cNvPr id="39" name="组合 38"/>
          <p:cNvGrpSpPr/>
          <p:nvPr/>
        </p:nvGrpSpPr>
        <p:grpSpPr>
          <a:xfrm>
            <a:off x="1066800" y="1181735"/>
            <a:ext cx="8936990" cy="4494530"/>
            <a:chOff x="487" y="1405"/>
            <a:chExt cx="14074" cy="7078"/>
          </a:xfrm>
        </p:grpSpPr>
        <p:sp>
          <p:nvSpPr>
            <p:cNvPr id="3" name="文本框 2"/>
            <p:cNvSpPr txBox="1"/>
            <p:nvPr/>
          </p:nvSpPr>
          <p:spPr>
            <a:xfrm>
              <a:off x="487" y="4838"/>
              <a:ext cx="2348" cy="628"/>
            </a:xfrm>
            <a:prstGeom prst="rect">
              <a:avLst/>
            </a:prstGeom>
            <a:noFill/>
          </p:spPr>
          <p:txBody>
            <a:bodyPr wrap="none" rtlCol="0" anchor="t">
              <a:spAutoFit/>
              <a:scene3d>
                <a:camera prst="orthographicFront"/>
                <a:lightRig rig="threePt" dir="t"/>
              </a:scene3d>
            </a:bodyPr>
            <a:lstStyle/>
            <a:p>
              <a:pPr algn="ctr"/>
              <a:r>
                <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共价键模型</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4" name="左大括号 3"/>
            <p:cNvSpPr/>
            <p:nvPr/>
          </p:nvSpPr>
          <p:spPr>
            <a:xfrm>
              <a:off x="2987" y="2541"/>
              <a:ext cx="967" cy="522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853" y="2302"/>
              <a:ext cx="2348" cy="628"/>
            </a:xfrm>
            <a:prstGeom prst="rect">
              <a:avLst/>
            </a:prstGeom>
            <a:noFill/>
          </p:spPr>
          <p:txBody>
            <a:bodyPr wrap="none" rtlCol="0" anchor="t">
              <a:spAutoFit/>
              <a:scene3d>
                <a:camera prst="orthographicFront"/>
                <a:lightRig rig="threePt" dir="t"/>
              </a:scene3d>
            </a:bodyPr>
            <a:lstStyle/>
            <a:p>
              <a:pPr algn="ctr"/>
              <a:r>
                <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共价键形成</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7" name="文本框 6"/>
            <p:cNvSpPr txBox="1"/>
            <p:nvPr/>
          </p:nvSpPr>
          <p:spPr>
            <a:xfrm>
              <a:off x="3853" y="3826"/>
              <a:ext cx="2348" cy="628"/>
            </a:xfrm>
            <a:prstGeom prst="rect">
              <a:avLst/>
            </a:prstGeom>
            <a:noFill/>
          </p:spPr>
          <p:txBody>
            <a:bodyPr wrap="none" rtlCol="0" anchor="t">
              <a:spAutoFit/>
              <a:scene3d>
                <a:camera prst="orthographicFront"/>
                <a:lightRig rig="threePt" dir="t"/>
              </a:scene3d>
            </a:bodyPr>
            <a:lstStyle/>
            <a:p>
              <a:pPr algn="ctr"/>
              <a:r>
                <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共价键特征</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8" name="文本框 7"/>
            <p:cNvSpPr txBox="1"/>
            <p:nvPr/>
          </p:nvSpPr>
          <p:spPr>
            <a:xfrm>
              <a:off x="3853" y="5351"/>
              <a:ext cx="2348" cy="628"/>
            </a:xfrm>
            <a:prstGeom prst="rect">
              <a:avLst/>
            </a:prstGeom>
            <a:noFill/>
          </p:spPr>
          <p:txBody>
            <a:bodyPr wrap="none" rtlCol="0" anchor="t">
              <a:spAutoFit/>
              <a:scene3d>
                <a:camera prst="orthographicFront"/>
                <a:lightRig rig="threePt" dir="t"/>
              </a:scene3d>
            </a:bodyPr>
            <a:lstStyle/>
            <a:p>
              <a:pPr algn="ctr"/>
              <a:r>
                <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共价键分类</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9" name="文本框 8"/>
            <p:cNvSpPr txBox="1"/>
            <p:nvPr/>
          </p:nvSpPr>
          <p:spPr>
            <a:xfrm>
              <a:off x="3748" y="7135"/>
              <a:ext cx="2760" cy="628"/>
            </a:xfrm>
            <a:prstGeom prst="rect">
              <a:avLst/>
            </a:prstGeom>
            <a:noFill/>
          </p:spPr>
          <p:txBody>
            <a:bodyPr wrap="none" rtlCol="0" anchor="t">
              <a:spAutoFit/>
              <a:scene3d>
                <a:camera prst="orthographicFront"/>
                <a:lightRig rig="threePt" dir="t"/>
              </a:scene3d>
            </a:bodyPr>
            <a:lstStyle/>
            <a:p>
              <a:pPr algn="ctr"/>
              <a:r>
                <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共价键键参数</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0" name="左大括号 9"/>
            <p:cNvSpPr/>
            <p:nvPr/>
          </p:nvSpPr>
          <p:spPr>
            <a:xfrm>
              <a:off x="6324" y="1786"/>
              <a:ext cx="802" cy="16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7126" y="1405"/>
              <a:ext cx="1112"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定义</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2" name="文本框 11"/>
            <p:cNvSpPr txBox="1"/>
            <p:nvPr/>
          </p:nvSpPr>
          <p:spPr>
            <a:xfrm>
              <a:off x="6960" y="2930"/>
              <a:ext cx="1936"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表示方法</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3" name="文本框 12"/>
            <p:cNvSpPr txBox="1"/>
            <p:nvPr/>
          </p:nvSpPr>
          <p:spPr>
            <a:xfrm>
              <a:off x="6991" y="2168"/>
              <a:ext cx="1936"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形成条件</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4" name="左大括号 13"/>
            <p:cNvSpPr/>
            <p:nvPr/>
          </p:nvSpPr>
          <p:spPr>
            <a:xfrm>
              <a:off x="6324" y="4834"/>
              <a:ext cx="666" cy="151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a:off x="6508" y="6754"/>
              <a:ext cx="618" cy="13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6960" y="6632"/>
              <a:ext cx="1112"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键能</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8" name="文本框 17"/>
            <p:cNvSpPr txBox="1"/>
            <p:nvPr/>
          </p:nvSpPr>
          <p:spPr>
            <a:xfrm>
              <a:off x="6960" y="7236"/>
              <a:ext cx="1112"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键长</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19" name="文本框 18"/>
            <p:cNvSpPr txBox="1"/>
            <p:nvPr/>
          </p:nvSpPr>
          <p:spPr>
            <a:xfrm>
              <a:off x="6991" y="7855"/>
              <a:ext cx="1112" cy="628"/>
            </a:xfrm>
            <a:prstGeom prst="rect">
              <a:avLst/>
            </a:prstGeom>
            <a:noFill/>
          </p:spPr>
          <p:txBody>
            <a:bodyPr wrap="none" rtlCol="0">
              <a:spAutoFit/>
            </a:bodyPr>
            <a:lstStyle/>
            <a:p>
              <a:pPr algn="l"/>
              <a:r>
                <a:rPr lang="zh-CN" altLang="en-US" sz="2000" b="1" spc="50" smtClean="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键角</a:t>
              </a:r>
              <a:endParaRPr lang="zh-CN" altLang="en-US" sz="2000" b="1" spc="5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20" name="文本框 19"/>
            <p:cNvSpPr txBox="1"/>
            <p:nvPr/>
          </p:nvSpPr>
          <p:spPr>
            <a:xfrm>
              <a:off x="6960" y="3850"/>
              <a:ext cx="2892" cy="580"/>
            </a:xfrm>
            <a:prstGeom prst="rect">
              <a:avLst/>
            </a:prstGeom>
            <a:noFill/>
          </p:spPr>
          <p:txBody>
            <a:bodyPr wrap="none" rtlCol="0">
              <a:spAutoFit/>
            </a:bodyPr>
            <a:lstStyle/>
            <a:p>
              <a:pPr algn="l"/>
              <a:r>
                <a:rPr lang="zh-CN" altLang="en-US" b="1" spc="50" smtClean="0">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rPr>
                <a:t>方向性、饱和性</a:t>
              </a:r>
              <a:endParaRPr lang="zh-CN" altLang="en-US" b="1" spc="50" smtClean="0">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Times New Roman" panose="02020603050405020304" pitchFamily="18" charset="0"/>
                <a:sym typeface="+mn-ea"/>
              </a:endParaRPr>
            </a:p>
          </p:txBody>
        </p:sp>
        <p:sp>
          <p:nvSpPr>
            <p:cNvPr id="21" name="文本框 20"/>
            <p:cNvSpPr txBox="1"/>
            <p:nvPr/>
          </p:nvSpPr>
          <p:spPr>
            <a:xfrm>
              <a:off x="6806" y="4674"/>
              <a:ext cx="3504" cy="628"/>
            </a:xfrm>
            <a:prstGeom prst="rect">
              <a:avLst/>
            </a:prstGeom>
            <a:noFill/>
          </p:spPr>
          <p:txBody>
            <a:bodyPr wrap="none" rtlCol="0">
              <a:spAutoFit/>
            </a:bodyPr>
            <a:lstStyle/>
            <a:p>
              <a:pPr algn="l"/>
              <a:r>
                <a:rPr lang="en-US" sz="2000" b="1">
                  <a:solidFill>
                    <a:srgbClr val="FF0000"/>
                  </a:solidFill>
                  <a:latin typeface="Times New Roman" panose="02020603050405020304" pitchFamily="18" charset="0"/>
                  <a:cs typeface="Times New Roman" panose="02020603050405020304" pitchFamily="18" charset="0"/>
                  <a:sym typeface="+mn-ea"/>
                </a:rPr>
                <a:t>单键、双键、三键</a:t>
              </a:r>
              <a:endParaRPr lang="en-US" altLang="en-US"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22" name="文本框 21"/>
            <p:cNvSpPr txBox="1"/>
            <p:nvPr/>
          </p:nvSpPr>
          <p:spPr>
            <a:xfrm>
              <a:off x="6814" y="5347"/>
              <a:ext cx="3184" cy="580"/>
            </a:xfrm>
            <a:prstGeom prst="rect">
              <a:avLst/>
            </a:prstGeom>
            <a:noFill/>
          </p:spPr>
          <p:txBody>
            <a:bodyPr wrap="none" rtlCol="0">
              <a:spAutoFit/>
            </a:bodyPr>
            <a:lstStyle/>
            <a:p>
              <a:pPr indent="0" algn="ctr">
                <a:buNone/>
              </a:pPr>
              <a:r>
                <a:rPr lang="en-US" b="1">
                  <a:solidFill>
                    <a:srgbClr val="FF0000"/>
                  </a:solidFill>
                  <a:latin typeface="Times New Roman" panose="02020603050405020304" pitchFamily="18" charset="0"/>
                  <a:cs typeface="Times New Roman" panose="02020603050405020304" pitchFamily="18" charset="0"/>
                  <a:sym typeface="+mn-ea"/>
                </a:rPr>
                <a:t>极性键、非极性键</a:t>
              </a:r>
              <a:endParaRPr lang="en-US" alt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23" name="文本框 22"/>
            <p:cNvSpPr txBox="1"/>
            <p:nvPr/>
          </p:nvSpPr>
          <p:spPr>
            <a:xfrm>
              <a:off x="7022" y="5979"/>
              <a:ext cx="1931" cy="628"/>
            </a:xfrm>
            <a:prstGeom prst="rect">
              <a:avLst/>
            </a:prstGeom>
            <a:noFill/>
          </p:spPr>
          <p:txBody>
            <a:bodyPr wrap="none" rtlCol="0">
              <a:spAutoFit/>
            </a:bodyPr>
            <a:lstStyle/>
            <a:p>
              <a:pPr indent="0" algn="ctr">
                <a:buNone/>
              </a:pPr>
              <a:r>
                <a:rPr lang="en-US" sz="2000" b="1">
                  <a:solidFill>
                    <a:srgbClr val="FF0000"/>
                  </a:solidFill>
                  <a:latin typeface="Times New Roman" panose="02020603050405020304" pitchFamily="18" charset="0"/>
                  <a:cs typeface="Times New Roman" panose="02020603050405020304" pitchFamily="18" charset="0"/>
                  <a:sym typeface="+mn-ea"/>
                </a:rPr>
                <a:t>σ键、π键</a:t>
              </a:r>
              <a:endParaRPr lang="en-US" altLang="en-US"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26" name="文本框 25"/>
            <p:cNvSpPr txBox="1"/>
            <p:nvPr/>
          </p:nvSpPr>
          <p:spPr>
            <a:xfrm>
              <a:off x="9328" y="2930"/>
              <a:ext cx="4473" cy="628"/>
            </a:xfrm>
            <a:prstGeom prst="rect">
              <a:avLst/>
            </a:prstGeom>
            <a:noFill/>
          </p:spPr>
          <p:txBody>
            <a:bodyPr wrap="none" rtlCol="0">
              <a:spAutoFit/>
            </a:bodyPr>
            <a:lstStyle/>
            <a:p>
              <a:pPr algn="l"/>
              <a:r>
                <a:rPr lang="en-US" altLang="zh-CN" sz="2000" b="1">
                  <a:solidFill>
                    <a:srgbClr val="FF0000"/>
                  </a:solidFill>
                  <a:latin typeface="微软雅黑" panose="020B0503020204020204" charset="-122"/>
                  <a:ea typeface="微软雅黑" panose="020B0503020204020204" charset="-122"/>
                  <a:cs typeface="Times New Roman" panose="02020603050405020304" pitchFamily="18" charset="0"/>
                  <a:sym typeface="+mn-ea"/>
                </a:rPr>
                <a:t>“     ”“     ”“     ”</a:t>
              </a:r>
              <a:endParaRPr lang="en-US" altLang="zh-CN" sz="2000" b="1">
                <a:solidFill>
                  <a:srgbClr val="FF0000"/>
                </a:solidFill>
                <a:latin typeface="微软雅黑" panose="020B0503020204020204" charset="-122"/>
                <a:ea typeface="微软雅黑" panose="020B0503020204020204" charset="-122"/>
                <a:cs typeface="Times New Roman" panose="02020603050405020304" pitchFamily="18" charset="0"/>
                <a:sym typeface="+mn-ea"/>
              </a:endParaRPr>
            </a:p>
          </p:txBody>
        </p:sp>
        <p:cxnSp>
          <p:nvCxnSpPr>
            <p:cNvPr id="27" name="直接连接符 26"/>
            <p:cNvCxnSpPr/>
            <p:nvPr/>
          </p:nvCxnSpPr>
          <p:spPr>
            <a:xfrm flipV="1">
              <a:off x="9947" y="3191"/>
              <a:ext cx="363" cy="16"/>
            </a:xfrm>
            <a:prstGeom prst="line">
              <a:avLst/>
            </a:prstGeom>
          </p:spPr>
          <p:style>
            <a:lnRef idx="3">
              <a:schemeClr val="dk1"/>
            </a:lnRef>
            <a:fillRef idx="0">
              <a:schemeClr val="dk1"/>
            </a:fillRef>
            <a:effectRef idx="2">
              <a:schemeClr val="dk1"/>
            </a:effectRef>
            <a:fontRef idx="minor">
              <a:schemeClr val="tx1"/>
            </a:fontRef>
          </p:style>
        </p:cxnSp>
        <p:cxnSp>
          <p:nvCxnSpPr>
            <p:cNvPr id="28" name="直接连接符 27"/>
            <p:cNvCxnSpPr/>
            <p:nvPr/>
          </p:nvCxnSpPr>
          <p:spPr>
            <a:xfrm flipV="1">
              <a:off x="11383" y="3115"/>
              <a:ext cx="363" cy="16"/>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p:cNvCxnSpPr/>
            <p:nvPr/>
          </p:nvCxnSpPr>
          <p:spPr>
            <a:xfrm flipV="1">
              <a:off x="11383" y="3207"/>
              <a:ext cx="363" cy="16"/>
            </a:xfrm>
            <a:prstGeom prst="line">
              <a:avLst/>
            </a:prstGeom>
          </p:spPr>
          <p:style>
            <a:lnRef idx="3">
              <a:schemeClr val="dk1"/>
            </a:lnRef>
            <a:fillRef idx="0">
              <a:schemeClr val="dk1"/>
            </a:fillRef>
            <a:effectRef idx="2">
              <a:schemeClr val="dk1"/>
            </a:effectRef>
            <a:fontRef idx="minor">
              <a:schemeClr val="tx1"/>
            </a:fontRef>
          </p:style>
        </p:cxnSp>
        <p:cxnSp>
          <p:nvCxnSpPr>
            <p:cNvPr id="30" name="直接连接符 29"/>
            <p:cNvCxnSpPr/>
            <p:nvPr/>
          </p:nvCxnSpPr>
          <p:spPr>
            <a:xfrm flipV="1">
              <a:off x="12772" y="3115"/>
              <a:ext cx="363" cy="16"/>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p:cNvCxnSpPr/>
            <p:nvPr/>
          </p:nvCxnSpPr>
          <p:spPr>
            <a:xfrm flipV="1">
              <a:off x="12772" y="3207"/>
              <a:ext cx="363" cy="16"/>
            </a:xfrm>
            <a:prstGeom prst="line">
              <a:avLst/>
            </a:prstGeom>
          </p:spPr>
          <p:style>
            <a:lnRef idx="3">
              <a:schemeClr val="dk1"/>
            </a:lnRef>
            <a:fillRef idx="0">
              <a:schemeClr val="dk1"/>
            </a:fillRef>
            <a:effectRef idx="2">
              <a:schemeClr val="dk1"/>
            </a:effectRef>
            <a:fontRef idx="minor">
              <a:schemeClr val="tx1"/>
            </a:fontRef>
          </p:style>
        </p:cxnSp>
        <p:cxnSp>
          <p:nvCxnSpPr>
            <p:cNvPr id="32" name="直接连接符 31"/>
            <p:cNvCxnSpPr/>
            <p:nvPr/>
          </p:nvCxnSpPr>
          <p:spPr>
            <a:xfrm flipV="1">
              <a:off x="12772" y="3024"/>
              <a:ext cx="363" cy="16"/>
            </a:xfrm>
            <a:prstGeom prst="line">
              <a:avLst/>
            </a:prstGeom>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8953" y="2265"/>
              <a:ext cx="5608" cy="483"/>
            </a:xfrm>
            <a:prstGeom prst="rect">
              <a:avLst/>
            </a:prstGeom>
            <a:noFill/>
          </p:spPr>
          <p:txBody>
            <a:bodyPr wrap="none" rtlCol="0" anchor="t">
              <a:spAutoFit/>
            </a:bodyPr>
            <a:lstStyle/>
            <a:p>
              <a:r>
                <a:rPr lang="zh-CN" altLang="en-US" sz="1400" b="1">
                  <a:solidFill>
                    <a:srgbClr val="FF0000"/>
                  </a:solidFill>
                  <a:effectLst>
                    <a:outerShdw blurRad="38100" dist="19050" dir="2700000" algn="tl" rotWithShape="0">
                      <a:schemeClr val="dk1">
                        <a:alpha val="40000"/>
                      </a:schemeClr>
                    </a:outerShdw>
                  </a:effectLst>
                  <a:sym typeface="+mn-ea"/>
                </a:rPr>
                <a:t>电负性相同或差值小的非金属元素原子之间</a:t>
              </a:r>
              <a:endParaRPr lang="zh-CN" altLang="en-US" sz="1400" b="1">
                <a:solidFill>
                  <a:srgbClr val="FF0000"/>
                </a:solidFill>
                <a:effectLst>
                  <a:outerShdw blurRad="38100" dist="19050" dir="2700000" algn="tl" rotWithShape="0">
                    <a:schemeClr val="dk1">
                      <a:alpha val="40000"/>
                    </a:schemeClr>
                  </a:outerShdw>
                </a:effectLst>
                <a:sym typeface="+mn-ea"/>
              </a:endParaRPr>
            </a:p>
          </p:txBody>
        </p:sp>
        <p:sp>
          <p:nvSpPr>
            <p:cNvPr id="34" name="文本框 33"/>
            <p:cNvSpPr txBox="1"/>
            <p:nvPr/>
          </p:nvSpPr>
          <p:spPr>
            <a:xfrm>
              <a:off x="8788" y="1477"/>
              <a:ext cx="4488" cy="483"/>
            </a:xfrm>
            <a:prstGeom prst="rect">
              <a:avLst/>
            </a:prstGeom>
            <a:noFill/>
          </p:spPr>
          <p:txBody>
            <a:bodyPr wrap="none" rtlCol="0">
              <a:spAutoFit/>
              <a:scene3d>
                <a:camera prst="orthographicFront"/>
                <a:lightRig rig="threePt" dir="t"/>
              </a:scene3d>
            </a:bodyPr>
            <a:lstStyle/>
            <a:p>
              <a:pPr algn="l"/>
              <a:r>
                <a:rPr lang="zh-CN" altLang="en-US" sz="1400" b="1">
                  <a:solidFill>
                    <a:srgbClr val="FF0000"/>
                  </a:solidFill>
                  <a:effectLst>
                    <a:outerShdw blurRad="38100" dist="19050" dir="2700000" algn="tl" rotWithShape="0">
                      <a:schemeClr val="dk1">
                        <a:alpha val="40000"/>
                      </a:schemeClr>
                    </a:outerShdw>
                  </a:effectLst>
                  <a:sym typeface="+mn-ea"/>
                </a:rPr>
                <a:t>原子间通过共用电子形成的化学键</a:t>
              </a:r>
              <a:endParaRPr lang="zh-CN" altLang="en-US" sz="1400" b="1">
                <a:solidFill>
                  <a:srgbClr val="FF0000"/>
                </a:solidFill>
                <a:effectLst>
                  <a:outerShdw blurRad="38100" dist="19050" dir="2700000" algn="tl" rotWithShape="0">
                    <a:schemeClr val="dk1">
                      <a:alpha val="40000"/>
                    </a:schemeClr>
                  </a:outerShdw>
                </a:effectLst>
                <a:sym typeface="+mn-ea"/>
              </a:endParaRPr>
            </a:p>
          </p:txBody>
        </p:sp>
        <p:sp>
          <p:nvSpPr>
            <p:cNvPr id="35" name="左大括号 34"/>
            <p:cNvSpPr/>
            <p:nvPr/>
          </p:nvSpPr>
          <p:spPr>
            <a:xfrm flipH="1">
              <a:off x="8071" y="6754"/>
              <a:ext cx="167" cy="72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p:cNvSpPr/>
            <p:nvPr/>
          </p:nvSpPr>
          <p:spPr>
            <a:xfrm flipH="1">
              <a:off x="8071" y="7547"/>
              <a:ext cx="167" cy="72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8382" y="6873"/>
              <a:ext cx="2248" cy="483"/>
            </a:xfrm>
            <a:prstGeom prst="rect">
              <a:avLst/>
            </a:prstGeom>
            <a:noFill/>
          </p:spPr>
          <p:txBody>
            <a:bodyPr wrap="none" rtlCol="0">
              <a:spAutoFit/>
            </a:bodyPr>
            <a:lstStyle/>
            <a:p>
              <a:pPr algn="l"/>
              <a:r>
                <a:rPr lang="zh-CN" altLang="en-US" sz="1400" b="1">
                  <a:solidFill>
                    <a:srgbClr val="FF0000"/>
                  </a:solidFill>
                  <a:latin typeface="Times New Roman" panose="02020603050405020304" pitchFamily="18" charset="0"/>
                  <a:cs typeface="Times New Roman" panose="02020603050405020304" pitchFamily="18" charset="0"/>
                  <a:sym typeface="+mn-ea"/>
                </a:rPr>
                <a:t>决定分子稳定性</a:t>
              </a:r>
              <a:endParaRPr lang="zh-CN" altLang="en-US" sz="1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38" name="文本框 37"/>
            <p:cNvSpPr txBox="1"/>
            <p:nvPr/>
          </p:nvSpPr>
          <p:spPr>
            <a:xfrm>
              <a:off x="8476" y="7661"/>
              <a:ext cx="2528" cy="483"/>
            </a:xfrm>
            <a:prstGeom prst="rect">
              <a:avLst/>
            </a:prstGeom>
            <a:noFill/>
          </p:spPr>
          <p:txBody>
            <a:bodyPr wrap="none" rtlCol="0">
              <a:spAutoFit/>
            </a:bodyPr>
            <a:lstStyle/>
            <a:p>
              <a:pPr algn="l"/>
              <a:r>
                <a:rPr lang="zh-CN" altLang="en-US" sz="1400" b="1">
                  <a:solidFill>
                    <a:srgbClr val="FF0000"/>
                  </a:solidFill>
                  <a:latin typeface="Times New Roman" panose="02020603050405020304" pitchFamily="18" charset="0"/>
                  <a:cs typeface="Times New Roman" panose="02020603050405020304" pitchFamily="18" charset="0"/>
                  <a:sym typeface="+mn-ea"/>
                </a:rPr>
                <a:t>决定分子空间结构</a:t>
              </a:r>
              <a:endParaRPr lang="zh-CN" altLang="en-US" sz="1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7005" y="43243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回顾思考</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3" name="文本框 2"/>
          <p:cNvSpPr txBox="1"/>
          <p:nvPr/>
        </p:nvSpPr>
        <p:spPr>
          <a:xfrm>
            <a:off x="828675" y="1257300"/>
            <a:ext cx="10678160" cy="1198880"/>
          </a:xfrm>
          <a:prstGeom prst="rect">
            <a:avLst/>
          </a:prstGeom>
          <a:noFill/>
        </p:spPr>
        <p:txBody>
          <a:bodyPr wrap="square" rtlCol="0" anchor="t">
            <a:spAutoFit/>
          </a:bodyPr>
          <a:lstStyle/>
          <a:p>
            <a:pPr fontAlgn="auto">
              <a:lnSpc>
                <a:spcPct val="150000"/>
              </a:lnSpc>
            </a:pPr>
            <a:r>
              <a:rPr lang="zh-CN" altLang="en-US" sz="2400"/>
              <a:t>原子间通过共用电子形成的化学键为共价键，根据原子结构的量子力学理论，思考氢原子是如何形成氢分子中的共价键的？</a:t>
            </a:r>
            <a:endParaRPr lang="zh-CN" altLang="en-US" sz="2400"/>
          </a:p>
        </p:txBody>
      </p:sp>
      <p:sp>
        <p:nvSpPr>
          <p:cNvPr id="4" name="文本框 3"/>
          <p:cNvSpPr txBox="1"/>
          <p:nvPr/>
        </p:nvSpPr>
        <p:spPr>
          <a:xfrm>
            <a:off x="2096770" y="3256915"/>
            <a:ext cx="7359015" cy="645160"/>
          </a:xfrm>
          <a:prstGeom prst="rect">
            <a:avLst/>
          </a:prstGeom>
          <a:noFill/>
        </p:spPr>
        <p:txBody>
          <a:bodyPr wrap="none" rtlCol="0">
            <a:spAutoFit/>
          </a:bodyPr>
          <a:lstStyle/>
          <a:p>
            <a:pPr algn="l" fontAlgn="auto">
              <a:lnSpc>
                <a:spcPct val="150000"/>
              </a:lnSpc>
            </a:pPr>
            <a:r>
              <a:rPr lang="zh-CN" altLang="en-US" sz="2400" b="1">
                <a:solidFill>
                  <a:srgbClr val="FF0000"/>
                </a:solidFill>
                <a:sym typeface="+mn-ea"/>
              </a:rPr>
              <a:t>阅读教材</a:t>
            </a:r>
            <a:r>
              <a:rPr lang="en-US" altLang="zh-CN" sz="2400" b="1">
                <a:solidFill>
                  <a:srgbClr val="FF0000"/>
                </a:solidFill>
                <a:sym typeface="+mn-ea"/>
              </a:rPr>
              <a:t>P37</a:t>
            </a:r>
            <a:r>
              <a:rPr lang="zh-CN" altLang="en-US" sz="2400" b="1">
                <a:solidFill>
                  <a:srgbClr val="FF0000"/>
                </a:solidFill>
                <a:sym typeface="+mn-ea"/>
              </a:rPr>
              <a:t>页内容，了解共价键的形成过程和实质。</a:t>
            </a:r>
            <a:endParaRPr lang="zh-CN" altLang="en-US" sz="24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5932170" y="800735"/>
            <a:ext cx="5500370" cy="2955290"/>
          </a:xfrm>
          <a:prstGeom prst="rect">
            <a:avLst/>
          </a:prstGeom>
        </p:spPr>
      </p:pic>
      <p:pic>
        <p:nvPicPr>
          <p:cNvPr id="7170" name="Picture 2"/>
          <p:cNvPicPr>
            <a:picLocks noChangeAspect="1"/>
          </p:cNvPicPr>
          <p:nvPr/>
        </p:nvPicPr>
        <p:blipFill>
          <a:blip r:embed="rId3">
            <a:lum bright="-6000" contrast="18000"/>
          </a:blip>
          <a:stretch>
            <a:fillRect/>
          </a:stretch>
        </p:blipFill>
        <p:spPr>
          <a:xfrm>
            <a:off x="901065" y="1499235"/>
            <a:ext cx="2453005" cy="1021080"/>
          </a:xfrm>
          <a:prstGeom prst="rect">
            <a:avLst/>
          </a:prstGeom>
          <a:noFill/>
          <a:ln w="9525">
            <a:noFill/>
          </a:ln>
        </p:spPr>
      </p:pic>
      <p:pic>
        <p:nvPicPr>
          <p:cNvPr id="7178" name="Picture 5"/>
          <p:cNvPicPr>
            <a:picLocks noChangeAspect="1"/>
          </p:cNvPicPr>
          <p:nvPr/>
        </p:nvPicPr>
        <p:blipFill>
          <a:blip r:embed="rId4">
            <a:lum bright="-6000" contrast="18000"/>
          </a:blip>
          <a:stretch>
            <a:fillRect/>
          </a:stretch>
        </p:blipFill>
        <p:spPr>
          <a:xfrm>
            <a:off x="1394460" y="3251835"/>
            <a:ext cx="1465580" cy="823595"/>
          </a:xfrm>
          <a:prstGeom prst="rect">
            <a:avLst/>
          </a:prstGeom>
          <a:noFill/>
          <a:ln w="9525">
            <a:noFill/>
          </a:ln>
        </p:spPr>
      </p:pic>
      <p:sp>
        <p:nvSpPr>
          <p:cNvPr id="7" name="下箭头 6"/>
          <p:cNvSpPr/>
          <p:nvPr/>
        </p:nvSpPr>
        <p:spPr>
          <a:xfrm>
            <a:off x="1924685" y="2632075"/>
            <a:ext cx="278130" cy="508000"/>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480" y="3357245"/>
            <a:ext cx="1198880" cy="398780"/>
          </a:xfrm>
          <a:prstGeom prst="rect">
            <a:avLst/>
          </a:prstGeom>
          <a:noFill/>
          <a:ln>
            <a:noFill/>
          </a:ln>
        </p:spPr>
        <p:txBody>
          <a:bodyPr wrap="none" rtlCol="0" anchor="t">
            <a:spAutoFit/>
          </a:bodyPr>
          <a:lstStyle/>
          <a:p>
            <a:pPr algn="ctr"/>
            <a:r>
              <a:rPr lang="zh-CN" altLang="en-US" sz="2000" b="1">
                <a:solidFill>
                  <a:schemeClr val="tx1"/>
                </a:solidFill>
                <a:effectLst>
                  <a:outerShdw blurRad="38100" dist="19050" dir="2700000" algn="tl" rotWithShape="0">
                    <a:schemeClr val="dk1">
                      <a:alpha val="40000"/>
                    </a:schemeClr>
                  </a:outerShdw>
                </a:effectLst>
              </a:rPr>
              <a:t>能量降低</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30480" y="5005705"/>
            <a:ext cx="1198880" cy="398780"/>
          </a:xfrm>
          <a:prstGeom prst="rect">
            <a:avLst/>
          </a:prstGeom>
          <a:noFill/>
          <a:ln>
            <a:noFill/>
          </a:ln>
        </p:spPr>
        <p:txBody>
          <a:bodyPr wrap="none" rtlCol="0" anchor="t">
            <a:spAutoFit/>
          </a:bodyPr>
          <a:lstStyle/>
          <a:p>
            <a:pPr algn="ctr"/>
            <a:r>
              <a:rPr lang="zh-CN" altLang="en-US" sz="2000" b="1">
                <a:solidFill>
                  <a:schemeClr val="tx1"/>
                </a:solidFill>
                <a:effectLst>
                  <a:outerShdw blurRad="38100" dist="19050" dir="2700000" algn="tl" rotWithShape="0">
                    <a:schemeClr val="dk1">
                      <a:alpha val="40000"/>
                    </a:schemeClr>
                  </a:outerShdw>
                </a:effectLst>
              </a:rPr>
              <a:t>能量最低</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212090" y="443230"/>
            <a:ext cx="4876800" cy="645160"/>
          </a:xfrm>
          <a:prstGeom prst="rect">
            <a:avLst/>
          </a:prstGeom>
          <a:noFill/>
          <a:ln>
            <a:noFill/>
          </a:ln>
        </p:spPr>
        <p:txBody>
          <a:bodyPr wrap="none" rtlCol="0" anchor="t">
            <a:spAutoFit/>
          </a:bodyPr>
          <a:lstStyle/>
          <a:p>
            <a:pPr algn="ctr"/>
            <a:r>
              <a:rPr lang="zh-CN" altLang="en-US" sz="3600" b="1">
                <a:solidFill>
                  <a:schemeClr val="tx1"/>
                </a:solidFill>
                <a:effectLst>
                  <a:outerShdw blurRad="38100" dist="19050" dir="2700000" algn="tl" rotWithShape="0">
                    <a:schemeClr val="dk1">
                      <a:alpha val="40000"/>
                    </a:schemeClr>
                  </a:outerShdw>
                </a:effectLst>
              </a:rPr>
              <a:t>一</a:t>
            </a:r>
            <a:r>
              <a:rPr lang="en-US" altLang="zh-CN" sz="3600" b="1">
                <a:solidFill>
                  <a:schemeClr val="tx1"/>
                </a:solidFill>
                <a:effectLst>
                  <a:outerShdw blurRad="38100" dist="19050" dir="2700000" algn="tl" rotWithShape="0">
                    <a:schemeClr val="dk1">
                      <a:alpha val="40000"/>
                    </a:schemeClr>
                  </a:outerShdw>
                </a:effectLst>
              </a:rPr>
              <a:t>.</a:t>
            </a:r>
            <a:r>
              <a:rPr lang="zh-CN" altLang="en-US" sz="3600" b="1">
                <a:solidFill>
                  <a:schemeClr val="tx1"/>
                </a:solidFill>
                <a:effectLst>
                  <a:outerShdw blurRad="38100" dist="19050" dir="2700000" algn="tl" rotWithShape="0">
                    <a:schemeClr val="dk1">
                      <a:alpha val="40000"/>
                    </a:schemeClr>
                  </a:outerShdw>
                </a:effectLst>
              </a:rPr>
              <a:t>共价键的形成与特征</a:t>
            </a:r>
            <a:endParaRPr lang="zh-CN" altLang="en-US" sz="3600" b="1">
              <a:solidFill>
                <a:schemeClr val="tx1"/>
              </a:solidFill>
              <a:effectLst>
                <a:outerShdw blurRad="38100" dist="19050" dir="2700000" algn="tl" rotWithShape="0">
                  <a:schemeClr val="dk1">
                    <a:alpha val="40000"/>
                  </a:schemeClr>
                </a:outerShdw>
              </a:effectLst>
            </a:endParaRPr>
          </a:p>
        </p:txBody>
      </p:sp>
      <p:pic>
        <p:nvPicPr>
          <p:cNvPr id="13" name="图片 12"/>
          <p:cNvPicPr>
            <a:picLocks noChangeAspect="1"/>
          </p:cNvPicPr>
          <p:nvPr/>
        </p:nvPicPr>
        <p:blipFill>
          <a:blip r:embed="rId5"/>
          <a:stretch>
            <a:fillRect/>
          </a:stretch>
        </p:blipFill>
        <p:spPr>
          <a:xfrm>
            <a:off x="4798060" y="4184650"/>
            <a:ext cx="6266815" cy="1219835"/>
          </a:xfrm>
          <a:prstGeom prst="rect">
            <a:avLst/>
          </a:prstGeom>
        </p:spPr>
      </p:pic>
      <p:sp>
        <p:nvSpPr>
          <p:cNvPr id="15" name="矩形标注 14"/>
          <p:cNvSpPr/>
          <p:nvPr/>
        </p:nvSpPr>
        <p:spPr>
          <a:xfrm>
            <a:off x="4351655" y="5672455"/>
            <a:ext cx="7160260" cy="968375"/>
          </a:xfrm>
          <a:prstGeom prst="wedgeRectCallout">
            <a:avLst>
              <a:gd name="adj1" fmla="val 30170"/>
              <a:gd name="adj2" fmla="val -95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361180" y="5695950"/>
            <a:ext cx="7140575" cy="922020"/>
          </a:xfrm>
          <a:prstGeom prst="rect">
            <a:avLst/>
          </a:prstGeom>
          <a:noFill/>
        </p:spPr>
        <p:txBody>
          <a:bodyPr wrap="square" rtlCol="0" anchor="t">
            <a:spAutoFit/>
          </a:bodyPr>
          <a:lstStyle/>
          <a:p>
            <a:pPr fontAlgn="auto">
              <a:lnSpc>
                <a:spcPct val="150000"/>
              </a:lnSpc>
            </a:pPr>
            <a:r>
              <a:rPr lang="zh-CN" altLang="en-US">
                <a:solidFill>
                  <a:srgbClr val="FFFF00"/>
                </a:solidFill>
              </a:rPr>
              <a:t>当两个氢原子靠近时，原子轨道相互重叠，导致两个氢原子的电子更多地处于两个原子核之间，即电子在核间区域出现的概率增加。</a:t>
            </a:r>
            <a:endParaRPr lang="zh-CN" altLang="en-US">
              <a:solidFill>
                <a:srgbClr val="FFFF00"/>
              </a:solidFill>
            </a:endParaRPr>
          </a:p>
        </p:txBody>
      </p:sp>
      <p:pic>
        <p:nvPicPr>
          <p:cNvPr id="3" name="Picture 7"/>
          <p:cNvPicPr>
            <a:picLocks noChangeAspect="1"/>
          </p:cNvPicPr>
          <p:nvPr/>
        </p:nvPicPr>
        <p:blipFill>
          <a:blip r:embed="rId6">
            <a:lum bright="-6000" contrast="18000"/>
          </a:blip>
          <a:stretch>
            <a:fillRect/>
          </a:stretch>
        </p:blipFill>
        <p:spPr>
          <a:xfrm>
            <a:off x="1172210" y="4810125"/>
            <a:ext cx="1782445" cy="1348105"/>
          </a:xfrm>
          <a:prstGeom prst="rect">
            <a:avLst/>
          </a:prstGeom>
          <a:noFill/>
          <a:ln w="9525">
            <a:noFill/>
          </a:ln>
        </p:spPr>
      </p:pic>
      <p:sp>
        <p:nvSpPr>
          <p:cNvPr id="4" name="下箭头 3"/>
          <p:cNvSpPr/>
          <p:nvPr/>
        </p:nvSpPr>
        <p:spPr>
          <a:xfrm>
            <a:off x="1924685" y="4184650"/>
            <a:ext cx="278130" cy="516890"/>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7178"/>
                                        </p:tgtEl>
                                        <p:attrNameLst>
                                          <p:attrName>style.visibility</p:attrName>
                                        </p:attrNameLst>
                                      </p:cBhvr>
                                      <p:to>
                                        <p:strVal val="visible"/>
                                      </p:to>
                                    </p:set>
                                    <p:animEffect transition="in" filter="wipe(up)">
                                      <p:cBhvr>
                                        <p:cTn id="10" dur="500"/>
                                        <p:tgtEl>
                                          <p:spTgt spid="717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2000" fill="hold">
                                          <p:stCondLst>
                                            <p:cond delay="0"/>
                                          </p:stCondLst>
                                        </p:cTn>
                                        <p:tgtEl>
                                          <p:spTgt spid="3"/>
                                        </p:tgtEl>
                                        <p:attrNameLst>
                                          <p:attrName>style.visibility</p:attrName>
                                        </p:attrNameLst>
                                      </p:cBhvr>
                                      <p:to>
                                        <p:strVal val="visible"/>
                                      </p:to>
                                    </p:set>
                                    <p:animEffect transition="in" filter="wipe(up)">
                                      <p:cBhvr>
                                        <p:cTn id="21" dur="2000"/>
                                        <p:tgtEl>
                                          <p:spTgt spid="3"/>
                                        </p:tgtEl>
                                      </p:cBhvr>
                                    </p:animEffect>
                                  </p:childTnLst>
                                </p:cTn>
                              </p:par>
                              <p:par>
                                <p:cTn id="22" presetID="22" presetClass="entr" presetSubtype="1" fill="hold" grpId="0" nodeType="withEffect">
                                  <p:stCondLst>
                                    <p:cond delay="0"/>
                                  </p:stCondLst>
                                  <p:childTnLst>
                                    <p:set>
                                      <p:cBhvr>
                                        <p:cTn id="23" dur="2000" fill="hold">
                                          <p:stCondLst>
                                            <p:cond delay="0"/>
                                          </p:stCondLst>
                                        </p:cTn>
                                        <p:tgtEl>
                                          <p:spTgt spid="4"/>
                                        </p:tgtEl>
                                        <p:attrNameLst>
                                          <p:attrName>style.visibility</p:attrName>
                                        </p:attrNameLst>
                                      </p:cBhvr>
                                      <p:to>
                                        <p:strVal val="visible"/>
                                      </p:to>
                                    </p:set>
                                    <p:animEffect transition="in" filter="wipe(up)">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4" fill="hold" grpId="2"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p:bldP spid="14" grpId="2"/>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916670" y="920750"/>
            <a:ext cx="2505075" cy="2047875"/>
          </a:xfrm>
          <a:prstGeom prst="rect">
            <a:avLst/>
          </a:prstGeom>
        </p:spPr>
      </p:pic>
      <p:sp>
        <p:nvSpPr>
          <p:cNvPr id="3" name="文本框 2"/>
          <p:cNvSpPr txBox="1"/>
          <p:nvPr/>
        </p:nvSpPr>
        <p:spPr>
          <a:xfrm>
            <a:off x="1519555" y="2046605"/>
            <a:ext cx="6754495" cy="922020"/>
          </a:xfrm>
          <a:prstGeom prst="rect">
            <a:avLst/>
          </a:prstGeom>
          <a:noFill/>
        </p:spPr>
        <p:txBody>
          <a:bodyPr wrap="square" rtlCol="0" anchor="t">
            <a:spAutoFit/>
            <a:scene3d>
              <a:camera prst="orthographicFront"/>
              <a:lightRig rig="threePt" dir="t"/>
            </a:scene3d>
          </a:bodyPr>
          <a:lstStyle/>
          <a:p>
            <a:pPr fontAlgn="auto">
              <a:lnSpc>
                <a:spcPct val="150000"/>
              </a:lnSpc>
            </a:pPr>
            <a:r>
              <a:rPr lang="zh-CN" altLang="en-US" b="1">
                <a:solidFill>
                  <a:schemeClr val="tx1"/>
                </a:solidFill>
                <a:effectLst/>
              </a:rPr>
              <a:t>电子在两个原子核之间出现的概率增大，使它们同时受到两个原子核的吸引，从而导致体系能量降低，形成共价键。</a:t>
            </a:r>
            <a:endParaRPr lang="zh-CN" altLang="en-US" b="1">
              <a:solidFill>
                <a:schemeClr val="tx1"/>
              </a:solidFill>
              <a:effectLst/>
            </a:endParaRPr>
          </a:p>
        </p:txBody>
      </p:sp>
      <p:sp>
        <p:nvSpPr>
          <p:cNvPr id="12" name="矩形 11"/>
          <p:cNvSpPr/>
          <p:nvPr/>
        </p:nvSpPr>
        <p:spPr>
          <a:xfrm>
            <a:off x="87630" y="492760"/>
            <a:ext cx="25920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1.</a:t>
            </a:r>
            <a:r>
              <a:rPr lang="zh-CN" altLang="en-US" sz="2800" b="1">
                <a:solidFill>
                  <a:schemeClr val="tx1"/>
                </a:solidFill>
                <a:effectLst>
                  <a:outerShdw blurRad="38100" dist="19050" dir="2700000" algn="tl" rotWithShape="0">
                    <a:schemeClr val="dk1">
                      <a:alpha val="40000"/>
                    </a:schemeClr>
                  </a:outerShdw>
                </a:effectLst>
              </a:rPr>
              <a:t>共价键的形成</a:t>
            </a:r>
            <a:endParaRPr lang="zh-CN" altLang="en-US"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1576705" y="1261745"/>
            <a:ext cx="4754880" cy="460375"/>
          </a:xfrm>
          <a:prstGeom prst="rect">
            <a:avLst/>
          </a:prstGeom>
          <a:noFill/>
        </p:spPr>
        <p:txBody>
          <a:bodyPr wrap="none" rtlCol="0">
            <a:spAutoFit/>
            <a:scene3d>
              <a:camera prst="orthographicFront"/>
              <a:lightRig rig="threePt" dir="t"/>
            </a:scene3d>
          </a:bodyPr>
          <a:lstStyle/>
          <a:p>
            <a:pPr algn="l"/>
            <a:r>
              <a:rPr lang="zh-CN" altLang="en-US" sz="2400" b="1">
                <a:solidFill>
                  <a:schemeClr val="tx1"/>
                </a:solidFill>
                <a:effectLst/>
                <a:sym typeface="+mn-ea"/>
              </a:rPr>
              <a:t>原子间通过共用电子形成的化学键</a:t>
            </a:r>
            <a:endParaRPr lang="zh-CN" altLang="en-US" sz="2400" b="1">
              <a:solidFill>
                <a:schemeClr val="tx1"/>
              </a:solidFill>
              <a:effectLst/>
              <a:sym typeface="+mn-ea"/>
            </a:endParaRPr>
          </a:p>
        </p:txBody>
      </p:sp>
      <p:sp>
        <p:nvSpPr>
          <p:cNvPr id="5" name="文本框 4"/>
          <p:cNvSpPr txBox="1"/>
          <p:nvPr/>
        </p:nvSpPr>
        <p:spPr>
          <a:xfrm>
            <a:off x="327025" y="1230630"/>
            <a:ext cx="1249680" cy="521970"/>
          </a:xfrm>
          <a:prstGeom prst="rect">
            <a:avLst/>
          </a:prstGeom>
          <a:noFill/>
        </p:spPr>
        <p:txBody>
          <a:bodyPr wrap="none" rtlCol="0">
            <a:spAutoFit/>
          </a:bodyPr>
          <a:lstStyle/>
          <a:p>
            <a:pPr algn="l"/>
            <a:r>
              <a:rPr lang="zh-CN" altLang="en-US" sz="2800" b="1">
                <a:solidFill>
                  <a:srgbClr val="FF0000"/>
                </a:solidFill>
                <a:effectLst>
                  <a:outerShdw blurRad="38100" dist="19050" dir="2700000" algn="tl" rotWithShape="0">
                    <a:schemeClr val="dk1">
                      <a:alpha val="40000"/>
                    </a:schemeClr>
                  </a:outerShdw>
                </a:effectLst>
                <a:sym typeface="+mn-ea"/>
              </a:rPr>
              <a:t>定义：</a:t>
            </a:r>
            <a:endParaRPr lang="zh-CN" altLang="en-US" sz="2800" b="1">
              <a:solidFill>
                <a:srgbClr val="FF0000"/>
              </a:solidFill>
              <a:effectLst>
                <a:outerShdw blurRad="38100" dist="19050" dir="2700000" algn="tl" rotWithShape="0">
                  <a:schemeClr val="dk1">
                    <a:alpha val="40000"/>
                  </a:schemeClr>
                </a:outerShdw>
              </a:effectLst>
              <a:sym typeface="+mn-ea"/>
            </a:endParaRPr>
          </a:p>
        </p:txBody>
      </p:sp>
      <p:sp>
        <p:nvSpPr>
          <p:cNvPr id="6" name="文本框 5"/>
          <p:cNvSpPr txBox="1"/>
          <p:nvPr/>
        </p:nvSpPr>
        <p:spPr>
          <a:xfrm>
            <a:off x="327025" y="2046605"/>
            <a:ext cx="1249680" cy="521970"/>
          </a:xfrm>
          <a:prstGeom prst="rect">
            <a:avLst/>
          </a:prstGeom>
          <a:noFill/>
        </p:spPr>
        <p:txBody>
          <a:bodyPr wrap="none" rtlCol="0">
            <a:spAutoFit/>
          </a:bodyPr>
          <a:lstStyle/>
          <a:p>
            <a:pPr algn="l"/>
            <a:r>
              <a:rPr lang="zh-CN" altLang="en-US" sz="2800">
                <a:solidFill>
                  <a:srgbClr val="FF0000"/>
                </a:solidFill>
                <a:effectLst/>
                <a:sym typeface="+mn-ea"/>
              </a:rPr>
              <a:t>本质：</a:t>
            </a:r>
            <a:endParaRPr lang="zh-CN" altLang="en-US" sz="2800">
              <a:solidFill>
                <a:srgbClr val="FF0000"/>
              </a:solidFill>
              <a:effectLst/>
              <a:sym typeface="+mn-ea"/>
            </a:endParaRPr>
          </a:p>
        </p:txBody>
      </p:sp>
      <p:sp>
        <p:nvSpPr>
          <p:cNvPr id="7" name="文本框 6"/>
          <p:cNvSpPr txBox="1"/>
          <p:nvPr/>
        </p:nvSpPr>
        <p:spPr>
          <a:xfrm>
            <a:off x="327025" y="3243580"/>
            <a:ext cx="1960880" cy="521970"/>
          </a:xfrm>
          <a:prstGeom prst="rect">
            <a:avLst/>
          </a:prstGeom>
          <a:noFill/>
        </p:spPr>
        <p:txBody>
          <a:bodyPr wrap="none" rtlCol="0">
            <a:spAutoFit/>
          </a:bodyPr>
          <a:lstStyle/>
          <a:p>
            <a:pPr algn="l"/>
            <a:r>
              <a:rPr lang="zh-CN" altLang="en-US" sz="2800">
                <a:solidFill>
                  <a:srgbClr val="FF0000"/>
                </a:solidFill>
                <a:effectLst/>
                <a:sym typeface="+mn-ea"/>
              </a:rPr>
              <a:t>形成条件：</a:t>
            </a:r>
            <a:endParaRPr lang="zh-CN" altLang="en-US" sz="2800">
              <a:solidFill>
                <a:srgbClr val="FF0000"/>
              </a:solidFill>
              <a:effectLst/>
              <a:sym typeface="+mn-ea"/>
            </a:endParaRPr>
          </a:p>
        </p:txBody>
      </p:sp>
      <p:sp>
        <p:nvSpPr>
          <p:cNvPr id="8" name="文本框 7"/>
          <p:cNvSpPr txBox="1"/>
          <p:nvPr/>
        </p:nvSpPr>
        <p:spPr>
          <a:xfrm>
            <a:off x="2019300" y="3305175"/>
            <a:ext cx="9402445" cy="398780"/>
          </a:xfrm>
          <a:prstGeom prst="rect">
            <a:avLst/>
          </a:prstGeom>
          <a:noFill/>
        </p:spPr>
        <p:txBody>
          <a:bodyPr wrap="square" rtlCol="0" anchor="t">
            <a:spAutoFit/>
            <a:scene3d>
              <a:camera prst="orthographicFront"/>
              <a:lightRig rig="threePt" dir="t"/>
            </a:scene3d>
          </a:bodyPr>
          <a:lstStyle/>
          <a:p>
            <a:r>
              <a:rPr lang="zh-CN" altLang="en-US" sz="2000" b="1">
                <a:solidFill>
                  <a:schemeClr val="tx1"/>
                </a:solidFill>
                <a:effectLst/>
              </a:rPr>
              <a:t>通常，电负性相同或差值小的非金属元素原子之间形成的化学键为共价键。</a:t>
            </a:r>
            <a:endParaRPr lang="zh-CN" altLang="en-US" sz="2000" b="1">
              <a:solidFill>
                <a:schemeClr val="tx1"/>
              </a:solidFill>
              <a:effectLst/>
            </a:endParaRPr>
          </a:p>
        </p:txBody>
      </p:sp>
      <p:sp>
        <p:nvSpPr>
          <p:cNvPr id="9" name="文本框 8"/>
          <p:cNvSpPr txBox="1"/>
          <p:nvPr/>
        </p:nvSpPr>
        <p:spPr>
          <a:xfrm>
            <a:off x="327025" y="4096385"/>
            <a:ext cx="1960880" cy="521970"/>
          </a:xfrm>
          <a:prstGeom prst="rect">
            <a:avLst/>
          </a:prstGeom>
          <a:noFill/>
        </p:spPr>
        <p:txBody>
          <a:bodyPr wrap="none" rtlCol="0">
            <a:spAutoFit/>
          </a:bodyPr>
          <a:lstStyle/>
          <a:p>
            <a:pPr algn="l"/>
            <a:r>
              <a:rPr lang="zh-CN" altLang="en-US" sz="2800">
                <a:solidFill>
                  <a:srgbClr val="FF0000"/>
                </a:solidFill>
                <a:effectLst/>
                <a:sym typeface="+mn-ea"/>
              </a:rPr>
              <a:t>表示方法：</a:t>
            </a:r>
            <a:endParaRPr lang="zh-CN" altLang="en-US" sz="2800">
              <a:solidFill>
                <a:srgbClr val="FF0000"/>
              </a:solidFill>
              <a:effectLst/>
              <a:sym typeface="+mn-ea"/>
            </a:endParaRPr>
          </a:p>
        </p:txBody>
      </p:sp>
      <p:sp>
        <p:nvSpPr>
          <p:cNvPr id="10" name="文本框 9"/>
          <p:cNvSpPr txBox="1"/>
          <p:nvPr/>
        </p:nvSpPr>
        <p:spPr>
          <a:xfrm>
            <a:off x="2195830" y="4157980"/>
            <a:ext cx="7800340" cy="398780"/>
          </a:xfrm>
          <a:prstGeom prst="rect">
            <a:avLst/>
          </a:prstGeom>
          <a:noFill/>
        </p:spPr>
        <p:txBody>
          <a:bodyPr wrap="square" rtlCol="0" anchor="t">
            <a:spAutoFit/>
            <a:scene3d>
              <a:camera prst="orthographicFront"/>
              <a:lightRig rig="threePt" dir="t"/>
            </a:scene3d>
          </a:bodyPr>
          <a:lstStyle/>
          <a:p>
            <a:r>
              <a:rPr lang="zh-CN" altLang="en-US" sz="2000">
                <a:solidFill>
                  <a:schemeClr val="tx1"/>
                </a:solidFill>
                <a:effectLst>
                  <a:outerShdw blurRad="38100" dist="19050" dir="2700000" algn="tl" rotWithShape="0">
                    <a:schemeClr val="dk1">
                      <a:alpha val="40000"/>
                    </a:schemeClr>
                  </a:outerShdw>
                </a:effectLst>
              </a:rPr>
              <a:t>用一条短线表示由一对共用电子所形成的共价键。</a:t>
            </a:r>
            <a:endParaRPr lang="zh-CN" altLang="en-US" sz="200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90488" y="483235"/>
            <a:ext cx="2586355" cy="521970"/>
          </a:xfrm>
          <a:prstGeom prst="rect">
            <a:avLst/>
          </a:prstGeom>
          <a:noFill/>
          <a:ln>
            <a:noFill/>
          </a:ln>
        </p:spPr>
        <p:txBody>
          <a:bodyPr wrap="none" rtlCol="0" anchor="t">
            <a:spAutoFit/>
            <a:scene3d>
              <a:camera prst="orthographicFront"/>
              <a:lightRig rig="threePt" dir="t"/>
            </a:scene3d>
          </a:bodyPr>
          <a:lstStyle/>
          <a:p>
            <a:pPr algn="ctr"/>
            <a:r>
              <a:rPr lang="en-US" altLang="zh-CN" sz="2800">
                <a:solidFill>
                  <a:schemeClr val="tx1"/>
                </a:solidFill>
                <a:effectLst/>
              </a:rPr>
              <a:t>1.</a:t>
            </a:r>
            <a:r>
              <a:rPr lang="zh-CN" altLang="en-US" sz="2800">
                <a:solidFill>
                  <a:schemeClr val="tx1"/>
                </a:solidFill>
                <a:effectLst/>
              </a:rPr>
              <a:t>共价键的形成</a:t>
            </a:r>
            <a:endParaRPr lang="zh-CN" altLang="en-US" sz="2800">
              <a:solidFill>
                <a:schemeClr val="tx1"/>
              </a:solidFill>
              <a:effectLst/>
            </a:endParaRPr>
          </a:p>
        </p:txBody>
      </p:sp>
      <p:sp>
        <p:nvSpPr>
          <p:cNvPr id="13" name="文本框 12"/>
          <p:cNvSpPr txBox="1"/>
          <p:nvPr/>
        </p:nvSpPr>
        <p:spPr>
          <a:xfrm>
            <a:off x="327025" y="1221105"/>
            <a:ext cx="1249680" cy="521970"/>
          </a:xfrm>
          <a:prstGeom prst="rect">
            <a:avLst/>
          </a:prstGeom>
          <a:noFill/>
        </p:spPr>
        <p:txBody>
          <a:bodyPr wrap="none" rtlCol="0">
            <a:spAutoFit/>
          </a:bodyPr>
          <a:lstStyle/>
          <a:p>
            <a:pPr algn="l"/>
            <a:r>
              <a:rPr lang="zh-CN" altLang="en-US" sz="2800" b="1">
                <a:solidFill>
                  <a:srgbClr val="FF0000"/>
                </a:solidFill>
                <a:effectLst>
                  <a:outerShdw blurRad="38100" dist="19050" dir="2700000" algn="tl" rotWithShape="0">
                    <a:schemeClr val="dk1">
                      <a:alpha val="40000"/>
                    </a:schemeClr>
                  </a:outerShdw>
                </a:effectLst>
                <a:sym typeface="+mn-ea"/>
              </a:rPr>
              <a:t>定义：</a:t>
            </a:r>
            <a:endParaRPr lang="zh-CN" altLang="en-US" sz="2800" b="1">
              <a:solidFill>
                <a:srgbClr val="FF0000"/>
              </a:solidFill>
              <a:effectLst>
                <a:outerShdw blurRad="38100" dist="19050" dir="2700000" algn="tl" rotWithShape="0">
                  <a:schemeClr val="dk1">
                    <a:alpha val="40000"/>
                  </a:schemeClr>
                </a:outerShdw>
              </a:effectLst>
              <a:sym typeface="+mn-ea"/>
            </a:endParaRPr>
          </a:p>
        </p:txBody>
      </p:sp>
      <p:sp>
        <p:nvSpPr>
          <p:cNvPr id="14" name="文本框 13"/>
          <p:cNvSpPr txBox="1"/>
          <p:nvPr/>
        </p:nvSpPr>
        <p:spPr>
          <a:xfrm>
            <a:off x="1672590" y="4725670"/>
            <a:ext cx="80454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5" name="文本框 14"/>
          <p:cNvSpPr txBox="1"/>
          <p:nvPr/>
        </p:nvSpPr>
        <p:spPr>
          <a:xfrm>
            <a:off x="1672590" y="5327015"/>
            <a:ext cx="1259840"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Cl</a:t>
            </a:r>
            <a:endParaRPr lang="en-US" altLang="zh-CN" sz="2400" baseline="30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6" name="文本框 15"/>
          <p:cNvSpPr txBox="1"/>
          <p:nvPr/>
        </p:nvSpPr>
        <p:spPr>
          <a:xfrm>
            <a:off x="1672590" y="5978525"/>
            <a:ext cx="98615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a:t>
            </a:r>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17" name="文本框 16"/>
          <p:cNvSpPr txBox="1"/>
          <p:nvPr/>
        </p:nvSpPr>
        <p:spPr>
          <a:xfrm>
            <a:off x="3100705" y="4725670"/>
            <a:ext cx="1149350"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9" name="文本框 18"/>
          <p:cNvSpPr txBox="1"/>
          <p:nvPr/>
        </p:nvSpPr>
        <p:spPr>
          <a:xfrm>
            <a:off x="3062605" y="5327015"/>
            <a:ext cx="1149350"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Cl</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20" name="文本框 19"/>
          <p:cNvSpPr txBox="1"/>
          <p:nvPr/>
        </p:nvSpPr>
        <p:spPr>
          <a:xfrm>
            <a:off x="3100705" y="5978525"/>
            <a:ext cx="1916430" cy="460375"/>
          </a:xfrm>
          <a:prstGeom prst="rect">
            <a:avLst/>
          </a:prstGeom>
          <a:noFill/>
        </p:spPr>
        <p:txBody>
          <a:bodyPr wrap="square" rtlCol="0" anchor="t">
            <a:spAutoFit/>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O</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H</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1" name="文本框 20"/>
          <p:cNvSpPr txBox="1"/>
          <p:nvPr/>
        </p:nvSpPr>
        <p:spPr>
          <a:xfrm>
            <a:off x="5655310" y="4845050"/>
            <a:ext cx="98615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a:t>
            </a:r>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r>
              <a:rPr lang="en-US" altLang="zh-CN" sz="2400"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2" name="文本框 21"/>
          <p:cNvSpPr txBox="1"/>
          <p:nvPr/>
        </p:nvSpPr>
        <p:spPr>
          <a:xfrm>
            <a:off x="5774055" y="5906770"/>
            <a:ext cx="98615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a:t>
            </a:r>
            <a:r>
              <a:rPr lang="en-US" altLang="zh-CN" sz="2400" baseline="-250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3" name="文本框 22"/>
          <p:cNvSpPr txBox="1"/>
          <p:nvPr/>
        </p:nvSpPr>
        <p:spPr>
          <a:xfrm>
            <a:off x="6760210" y="5978525"/>
            <a:ext cx="98615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5" name="文本框 24"/>
          <p:cNvSpPr txBox="1"/>
          <p:nvPr/>
        </p:nvSpPr>
        <p:spPr>
          <a:xfrm>
            <a:off x="6573520" y="4859020"/>
            <a:ext cx="1359535" cy="460375"/>
          </a:xfrm>
          <a:prstGeom prst="rect">
            <a:avLst/>
          </a:prstGeom>
          <a:noFill/>
        </p:spPr>
        <p:txBody>
          <a:bodyPr wrap="square" rtlCol="0" anchor="t">
            <a:spAutoFit/>
            <a:scene3d>
              <a:camera prst="orthographicFront"/>
              <a:lightRig rig="threePt" dir="t"/>
            </a:scene3d>
          </a:bodyPr>
          <a:lstStyle/>
          <a:p>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6" name="椭圆形标注 25"/>
          <p:cNvSpPr/>
          <p:nvPr/>
        </p:nvSpPr>
        <p:spPr>
          <a:xfrm>
            <a:off x="4211955" y="5494655"/>
            <a:ext cx="963295" cy="412115"/>
          </a:xfrm>
          <a:prstGeom prst="wedgeEllipseCallout">
            <a:avLst>
              <a:gd name="adj1" fmla="val -52962"/>
              <a:gd name="adj2" fmla="val 9961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单键</a:t>
            </a:r>
            <a:endParaRPr lang="zh-CN" altLang="en-US" b="1">
              <a:solidFill>
                <a:srgbClr val="FF0000"/>
              </a:solidFill>
            </a:endParaRPr>
          </a:p>
        </p:txBody>
      </p:sp>
      <p:sp>
        <p:nvSpPr>
          <p:cNvPr id="27" name="椭圆形标注 26"/>
          <p:cNvSpPr/>
          <p:nvPr/>
        </p:nvSpPr>
        <p:spPr>
          <a:xfrm>
            <a:off x="7746365" y="4363085"/>
            <a:ext cx="963295" cy="588645"/>
          </a:xfrm>
          <a:prstGeom prst="wedgeEllipseCallout">
            <a:avLst>
              <a:gd name="adj1" fmla="val -72874"/>
              <a:gd name="adj2" fmla="val 621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共价双键</a:t>
            </a:r>
            <a:endParaRPr lang="zh-CN" altLang="en-US" b="1">
              <a:solidFill>
                <a:srgbClr val="FF0000"/>
              </a:solidFill>
            </a:endParaRPr>
          </a:p>
        </p:txBody>
      </p:sp>
      <p:sp>
        <p:nvSpPr>
          <p:cNvPr id="28" name="椭圆形标注 27"/>
          <p:cNvSpPr/>
          <p:nvPr/>
        </p:nvSpPr>
        <p:spPr>
          <a:xfrm>
            <a:off x="7216140" y="5340985"/>
            <a:ext cx="1057910" cy="531495"/>
          </a:xfrm>
          <a:prstGeom prst="wedgeEllipseCallout">
            <a:avLst>
              <a:gd name="adj1" fmla="val -52962"/>
              <a:gd name="adj2" fmla="val 9961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共价三键</a:t>
            </a:r>
            <a:endParaRPr lang="zh-CN" altLang="en-US" b="1">
              <a:solidFill>
                <a:srgbClr val="FF0000"/>
              </a:solidFill>
            </a:endParaRPr>
          </a:p>
        </p:txBody>
      </p:sp>
      <p:sp>
        <p:nvSpPr>
          <p:cNvPr id="29" name="文本框 28"/>
          <p:cNvSpPr txBox="1"/>
          <p:nvPr/>
        </p:nvSpPr>
        <p:spPr>
          <a:xfrm>
            <a:off x="9062085" y="4196080"/>
            <a:ext cx="2865120" cy="922020"/>
          </a:xfrm>
          <a:prstGeom prst="rect">
            <a:avLst/>
          </a:prstGeom>
          <a:noFill/>
          <a:ln w="19050">
            <a:solidFill>
              <a:schemeClr val="tx1"/>
            </a:solidFill>
          </a:ln>
        </p:spPr>
        <p:txBody>
          <a:bodyPr wrap="square" rtlCol="0" anchor="t">
            <a:spAutoFit/>
          </a:bodyPr>
          <a:lstStyle/>
          <a:p>
            <a:pPr fontAlgn="auto">
              <a:lnSpc>
                <a:spcPct val="150000"/>
              </a:lnSpc>
            </a:pPr>
            <a:r>
              <a:rPr lang="zh-CN" altLang="en-US"/>
              <a:t>原子间共用两对电子所形成的共价键</a:t>
            </a:r>
            <a:endParaRPr lang="zh-CN" altLang="en-US"/>
          </a:p>
        </p:txBody>
      </p:sp>
      <p:sp>
        <p:nvSpPr>
          <p:cNvPr id="30" name="文本框 29"/>
          <p:cNvSpPr txBox="1"/>
          <p:nvPr/>
        </p:nvSpPr>
        <p:spPr>
          <a:xfrm>
            <a:off x="9062085" y="5327015"/>
            <a:ext cx="2865120" cy="922020"/>
          </a:xfrm>
          <a:prstGeom prst="rect">
            <a:avLst/>
          </a:prstGeom>
          <a:noFill/>
          <a:ln w="19050">
            <a:solidFill>
              <a:schemeClr val="tx1"/>
            </a:solidFill>
          </a:ln>
        </p:spPr>
        <p:txBody>
          <a:bodyPr wrap="square" rtlCol="0" anchor="t">
            <a:spAutoFit/>
          </a:bodyPr>
          <a:lstStyle/>
          <a:p>
            <a:pPr fontAlgn="auto">
              <a:lnSpc>
                <a:spcPct val="150000"/>
              </a:lnSpc>
            </a:pPr>
            <a:r>
              <a:rPr lang="zh-CN" altLang="en-US"/>
              <a:t>原子间共用三对电子所形成的共价键</a:t>
            </a:r>
            <a:endParaRPr lang="zh-CN" altLang="en-US"/>
          </a:p>
        </p:txBody>
      </p:sp>
      <p:sp>
        <p:nvSpPr>
          <p:cNvPr id="31" name="右箭头 30"/>
          <p:cNvSpPr/>
          <p:nvPr/>
        </p:nvSpPr>
        <p:spPr>
          <a:xfrm>
            <a:off x="8740775" y="4651375"/>
            <a:ext cx="30670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8609965" y="5595620"/>
            <a:ext cx="30670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ppt_x"/>
                                          </p:val>
                                        </p:tav>
                                        <p:tav tm="100000">
                                          <p:val>
                                            <p:strVal val="#ppt_x"/>
                                          </p:val>
                                        </p:tav>
                                      </p:tavLst>
                                    </p:anim>
                                    <p:anim calcmode="lin" valueType="num">
                                      <p:cBhvr additive="base">
                                        <p:cTn id="6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ppt_x"/>
                                          </p:val>
                                        </p:tav>
                                        <p:tav tm="100000">
                                          <p:val>
                                            <p:strVal val="#ppt_x"/>
                                          </p:val>
                                        </p:tav>
                                      </p:tavLst>
                                    </p:anim>
                                    <p:anim calcmode="lin" valueType="num">
                                      <p:cBhvr additive="base">
                                        <p:cTn id="7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ppt_x"/>
                                          </p:val>
                                        </p:tav>
                                        <p:tav tm="100000">
                                          <p:val>
                                            <p:strVal val="#ppt_x"/>
                                          </p:val>
                                        </p:tav>
                                      </p:tavLst>
                                    </p:anim>
                                    <p:anim calcmode="lin" valueType="num">
                                      <p:cBhvr additive="base">
                                        <p:cTn id="8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ppt_x"/>
                                          </p:val>
                                        </p:tav>
                                        <p:tav tm="100000">
                                          <p:val>
                                            <p:strVal val="#ppt_x"/>
                                          </p:val>
                                        </p:tav>
                                      </p:tavLst>
                                    </p:anim>
                                    <p:anim calcmode="lin" valueType="num">
                                      <p:cBhvr additive="base">
                                        <p:cTn id="9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additive="base">
                                        <p:cTn id="98" dur="500" fill="hold"/>
                                        <p:tgtEl>
                                          <p:spTgt spid="27"/>
                                        </p:tgtEl>
                                        <p:attrNameLst>
                                          <p:attrName>ppt_x</p:attrName>
                                        </p:attrNameLst>
                                      </p:cBhvr>
                                      <p:tavLst>
                                        <p:tav tm="0">
                                          <p:val>
                                            <p:strVal val="#ppt_x"/>
                                          </p:val>
                                        </p:tav>
                                        <p:tav tm="100000">
                                          <p:val>
                                            <p:strVal val="#ppt_x"/>
                                          </p:val>
                                        </p:tav>
                                      </p:tavLst>
                                    </p:anim>
                                    <p:anim calcmode="lin" valueType="num">
                                      <p:cBhvr additive="base">
                                        <p:cTn id="9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left)">
                                      <p:cBhvr>
                                        <p:cTn id="104" dur="500"/>
                                        <p:tgtEl>
                                          <p:spTgt spid="3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left)">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additive="base">
                                        <p:cTn id="112" dur="500" fill="hold"/>
                                        <p:tgtEl>
                                          <p:spTgt spid="28"/>
                                        </p:tgtEl>
                                        <p:attrNameLst>
                                          <p:attrName>ppt_x</p:attrName>
                                        </p:attrNameLst>
                                      </p:cBhvr>
                                      <p:tavLst>
                                        <p:tav tm="0">
                                          <p:val>
                                            <p:strVal val="#ppt_x"/>
                                          </p:val>
                                        </p:tav>
                                        <p:tav tm="100000">
                                          <p:val>
                                            <p:strVal val="#ppt_x"/>
                                          </p:val>
                                        </p:tav>
                                      </p:tavLst>
                                    </p:anim>
                                    <p:anim calcmode="lin" valueType="num">
                                      <p:cBhvr additive="base">
                                        <p:cTn id="1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left)">
                                      <p:cBhvr>
                                        <p:cTn id="118" dur="500"/>
                                        <p:tgtEl>
                                          <p:spTgt spid="32"/>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left)">
                                      <p:cBhvr>
                                        <p:cTn id="1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0" grpId="0"/>
      <p:bldP spid="14" grpId="0"/>
      <p:bldP spid="15" grpId="0"/>
      <p:bldP spid="16" grpId="0"/>
      <p:bldP spid="17" grpId="0"/>
      <p:bldP spid="19" grpId="0"/>
      <p:bldP spid="20" grpId="0"/>
      <p:bldP spid="21" grpId="0"/>
      <p:bldP spid="22" grpId="0"/>
      <p:bldP spid="23" grpId="0"/>
      <p:bldP spid="25" grpId="0"/>
      <p:bldP spid="26" grpId="0"/>
      <p:bldP spid="27" grpId="0"/>
      <p:bldP spid="28" grpId="0"/>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7005" y="432435"/>
            <a:ext cx="2214880" cy="706755"/>
          </a:xfrm>
          <a:prstGeom prst="rect">
            <a:avLst/>
          </a:prstGeom>
          <a:noFill/>
          <a:ln>
            <a:noFill/>
          </a:ln>
        </p:spPr>
        <p:txBody>
          <a:bodyPr wrap="none" rtlCol="0" anchor="t">
            <a:spAutoFit/>
          </a:bodyPr>
          <a:lstStyle/>
          <a:p>
            <a:pPr algn="ctr"/>
            <a:r>
              <a:rPr lang="zh-CN" altLang="en-US" sz="4000" b="1">
                <a:solidFill>
                  <a:srgbClr val="00B050"/>
                </a:solidFill>
                <a:effectLst>
                  <a:outerShdw blurRad="38100" dist="19050" dir="2700000" algn="tl" rotWithShape="0">
                    <a:schemeClr val="dk1">
                      <a:alpha val="40000"/>
                    </a:schemeClr>
                  </a:outerShdw>
                </a:effectLst>
              </a:rPr>
              <a:t>回顾思考</a:t>
            </a:r>
            <a:endParaRPr lang="zh-CN" altLang="en-US" sz="4000" b="1">
              <a:solidFill>
                <a:srgbClr val="00B050"/>
              </a:solidFill>
              <a:effectLst>
                <a:outerShdw blurRad="38100" dist="19050" dir="2700000" algn="tl" rotWithShape="0">
                  <a:schemeClr val="dk1">
                    <a:alpha val="40000"/>
                  </a:schemeClr>
                </a:outerShdw>
              </a:effectLst>
            </a:endParaRPr>
          </a:p>
        </p:txBody>
      </p:sp>
      <p:sp>
        <p:nvSpPr>
          <p:cNvPr id="100" name="文本框 99"/>
          <p:cNvSpPr txBox="1"/>
          <p:nvPr/>
        </p:nvSpPr>
        <p:spPr>
          <a:xfrm>
            <a:off x="1169035" y="1139190"/>
            <a:ext cx="9612630" cy="1568450"/>
          </a:xfrm>
          <a:prstGeom prst="rect">
            <a:avLst/>
          </a:prstGeom>
          <a:noFill/>
          <a:ln w="9525">
            <a:noFill/>
          </a:ln>
        </p:spPr>
        <p:txBody>
          <a:bodyPr wrap="square">
            <a:spAutoFit/>
          </a:bodyPr>
          <a:lstStyle/>
          <a:p>
            <a:pPr indent="0" fontAlgn="auto">
              <a:lnSpc>
                <a:spcPct val="150000"/>
              </a:lnSpc>
            </a:pPr>
            <a:r>
              <a:rPr lang="en-US" altLang="zh-CN" sz="3200" b="0">
                <a:ea typeface="宋体" panose="02010600030101010101" pitchFamily="2" charset="-122"/>
              </a:rPr>
              <a:t>     </a:t>
            </a:r>
            <a:r>
              <a:rPr lang="zh-CN" sz="3200" b="0">
                <a:ea typeface="宋体" panose="02010600030101010101" pitchFamily="2" charset="-122"/>
              </a:rPr>
              <a:t>为什么不同原子之间形成共价键的数目不相同，不同原子形成分子时相互结合的数量也不相同？</a:t>
            </a:r>
            <a:endParaRPr lang="zh-CN" altLang="en-US" sz="3200" b="0">
              <a:ea typeface="宋体" panose="02010600030101010101" pitchFamily="2" charset="-122"/>
            </a:endParaRPr>
          </a:p>
        </p:txBody>
      </p:sp>
      <p:sp>
        <p:nvSpPr>
          <p:cNvPr id="20" name="文本框 19"/>
          <p:cNvSpPr txBox="1"/>
          <p:nvPr/>
        </p:nvSpPr>
        <p:spPr>
          <a:xfrm>
            <a:off x="2526030" y="3198495"/>
            <a:ext cx="1916430" cy="460375"/>
          </a:xfrm>
          <a:prstGeom prst="rect">
            <a:avLst/>
          </a:prstGeom>
          <a:noFill/>
        </p:spPr>
        <p:txBody>
          <a:bodyPr wrap="square" rtlCol="0" anchor="t">
            <a:spAutoFit/>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H</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O</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H</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3" name="文本框 22"/>
          <p:cNvSpPr txBox="1"/>
          <p:nvPr/>
        </p:nvSpPr>
        <p:spPr>
          <a:xfrm>
            <a:off x="7058025" y="3198495"/>
            <a:ext cx="986155" cy="460375"/>
          </a:xfrm>
          <a:prstGeom prst="rect">
            <a:avLst/>
          </a:prstGeom>
          <a:noFill/>
        </p:spPr>
        <p:txBody>
          <a:bodyPr wrap="square" rtlCol="0" anchor="t">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5" name="文本框 24"/>
          <p:cNvSpPr txBox="1"/>
          <p:nvPr/>
        </p:nvSpPr>
        <p:spPr>
          <a:xfrm>
            <a:off x="4944745" y="3198495"/>
            <a:ext cx="1359535" cy="460375"/>
          </a:xfrm>
          <a:prstGeom prst="rect">
            <a:avLst/>
          </a:prstGeom>
          <a:noFill/>
        </p:spPr>
        <p:txBody>
          <a:bodyPr wrap="square" rtlCol="0" anchor="t">
            <a:spAutoFit/>
            <a:scene3d>
              <a:camera prst="orthographicFront"/>
              <a:lightRig rig="threePt" dir="t"/>
            </a:scene3d>
          </a:bodyPr>
          <a:lstStyle/>
          <a:p>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a:t>
            </a:r>
            <a:r>
              <a:rPr lang="en-US" altLang="zh-CN" sz="240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400">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O</a:t>
            </a:r>
            <a:endParaRPr lang="en-US" altLang="zh-CN" sz="2400" baseline="-25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nvGrpSpPr>
          <p:cNvPr id="36" name="组合 35"/>
          <p:cNvGrpSpPr/>
          <p:nvPr/>
        </p:nvGrpSpPr>
        <p:grpSpPr>
          <a:xfrm>
            <a:off x="2665095" y="4095115"/>
            <a:ext cx="1198880" cy="746125"/>
            <a:chOff x="12287" y="6930"/>
            <a:chExt cx="1888" cy="1175"/>
          </a:xfrm>
        </p:grpSpPr>
        <p:sp>
          <p:nvSpPr>
            <p:cNvPr id="32" name="文本框 31"/>
            <p:cNvSpPr txBox="1"/>
            <p:nvPr/>
          </p:nvSpPr>
          <p:spPr>
            <a:xfrm>
              <a:off x="12287" y="6930"/>
              <a:ext cx="1889" cy="580"/>
            </a:xfrm>
            <a:prstGeom prst="rect">
              <a:avLst/>
            </a:prstGeom>
            <a:noFill/>
          </p:spPr>
          <p:txBody>
            <a:bodyPr wrap="square" rtlCol="0">
              <a:spAutoFit/>
            </a:bodyPr>
            <a:lstStyle/>
            <a:p>
              <a:pPr algn="l"/>
              <a:r>
                <a:rPr lang="en-US" altLang="zh-CN" b="1">
                  <a:solidFill>
                    <a:schemeClr val="tx1"/>
                  </a:solidFill>
                  <a:sym typeface="+mn-ea"/>
                </a:rPr>
                <a:t>H</a:t>
              </a:r>
              <a:r>
                <a:rPr lang="en-US" altLang="zh-CN" b="1">
                  <a:solidFill>
                    <a:srgbClr val="FF0000"/>
                  </a:solidFill>
                  <a:sym typeface="+mn-ea"/>
                </a:rPr>
                <a:t>—</a:t>
              </a:r>
              <a:r>
                <a:rPr lang="en-US" altLang="zh-CN" b="1">
                  <a:solidFill>
                    <a:schemeClr val="tx1"/>
                  </a:solidFill>
                  <a:sym typeface="+mn-ea"/>
                </a:rPr>
                <a:t>N</a:t>
              </a:r>
              <a:r>
                <a:rPr lang="en-US" altLang="zh-CN" b="1">
                  <a:solidFill>
                    <a:srgbClr val="FF0000"/>
                  </a:solidFill>
                  <a:sym typeface="+mn-ea"/>
                </a:rPr>
                <a:t>—</a:t>
              </a:r>
              <a:r>
                <a:rPr lang="en-US" altLang="zh-CN" b="1">
                  <a:solidFill>
                    <a:schemeClr val="tx1"/>
                  </a:solidFill>
                  <a:sym typeface="+mn-ea"/>
                </a:rPr>
                <a:t>H</a:t>
              </a:r>
              <a:endParaRPr lang="en-US" altLang="zh-CN" b="1" baseline="-25000">
                <a:solidFill>
                  <a:schemeClr val="tx1"/>
                </a:solidFill>
                <a:sym typeface="+mn-ea"/>
              </a:endParaRPr>
            </a:p>
          </p:txBody>
        </p:sp>
        <p:sp>
          <p:nvSpPr>
            <p:cNvPr id="34" name="文本框 33"/>
            <p:cNvSpPr txBox="1"/>
            <p:nvPr/>
          </p:nvSpPr>
          <p:spPr>
            <a:xfrm>
              <a:off x="12898" y="7210"/>
              <a:ext cx="443" cy="580"/>
            </a:xfrm>
            <a:prstGeom prst="rect">
              <a:avLst/>
            </a:prstGeom>
            <a:noFill/>
          </p:spPr>
          <p:txBody>
            <a:bodyPr wrap="square" rtlCol="0">
              <a:spAutoFit/>
            </a:bodyPr>
            <a:lstStyle/>
            <a:p>
              <a:pPr algn="l"/>
              <a:r>
                <a:rPr lang="en-US" altLang="zh-CN" b="1">
                  <a:solidFill>
                    <a:srgbClr val="FF0000"/>
                  </a:solidFill>
                  <a:sym typeface="+mn-ea"/>
                </a:rPr>
                <a:t>|</a:t>
              </a:r>
              <a:endParaRPr lang="en-US" altLang="zh-CN" b="1" baseline="-25000">
                <a:solidFill>
                  <a:srgbClr val="FF0000"/>
                </a:solidFill>
                <a:sym typeface="+mn-ea"/>
              </a:endParaRPr>
            </a:p>
          </p:txBody>
        </p:sp>
        <p:sp>
          <p:nvSpPr>
            <p:cNvPr id="35" name="文本框 34"/>
            <p:cNvSpPr txBox="1"/>
            <p:nvPr/>
          </p:nvSpPr>
          <p:spPr>
            <a:xfrm>
              <a:off x="12870" y="7525"/>
              <a:ext cx="515" cy="580"/>
            </a:xfrm>
            <a:prstGeom prst="rect">
              <a:avLst/>
            </a:prstGeom>
            <a:noFill/>
          </p:spPr>
          <p:txBody>
            <a:bodyPr wrap="none" rtlCol="0">
              <a:spAutoFit/>
            </a:bodyPr>
            <a:lstStyle/>
            <a:p>
              <a:pPr algn="l"/>
              <a:r>
                <a:rPr lang="en-US" altLang="zh-CN" b="1">
                  <a:solidFill>
                    <a:schemeClr val="tx1"/>
                  </a:solidFill>
                  <a:sym typeface="+mn-ea"/>
                </a:rPr>
                <a:t>H</a:t>
              </a:r>
              <a:endParaRPr lang="en-US" altLang="zh-CN" b="1" baseline="-25000">
                <a:solidFill>
                  <a:schemeClr val="tx1"/>
                </a:solidFill>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87630" y="483235"/>
            <a:ext cx="259207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2.</a:t>
            </a:r>
            <a:r>
              <a:rPr lang="zh-CN" altLang="en-US" sz="2800" b="1">
                <a:solidFill>
                  <a:schemeClr val="tx1"/>
                </a:solidFill>
                <a:effectLst>
                  <a:outerShdw blurRad="38100" dist="19050" dir="2700000" algn="tl" rotWithShape="0">
                    <a:schemeClr val="dk1">
                      <a:alpha val="40000"/>
                    </a:schemeClr>
                  </a:outerShdw>
                </a:effectLst>
              </a:rPr>
              <a:t>共价键的特征</a:t>
            </a:r>
            <a:endParaRPr lang="zh-CN" altLang="en-US" sz="2800" b="1">
              <a:solidFill>
                <a:schemeClr val="tx1"/>
              </a:solidFill>
              <a:effectLst>
                <a:outerShdw blurRad="38100" dist="19050" dir="2700000" algn="tl" rotWithShape="0">
                  <a:schemeClr val="dk1">
                    <a:alpha val="40000"/>
                  </a:schemeClr>
                </a:outerShdw>
              </a:effectLst>
            </a:endParaRPr>
          </a:p>
        </p:txBody>
      </p:sp>
      <p:sp>
        <p:nvSpPr>
          <p:cNvPr id="2" name="矩形 1"/>
          <p:cNvSpPr/>
          <p:nvPr/>
        </p:nvSpPr>
        <p:spPr>
          <a:xfrm>
            <a:off x="386715" y="1196340"/>
            <a:ext cx="2355850" cy="368300"/>
          </a:xfrm>
          <a:prstGeom prst="rect">
            <a:avLst/>
          </a:prstGeom>
          <a:noFill/>
          <a:ln>
            <a:noFill/>
          </a:ln>
        </p:spPr>
        <p:txBody>
          <a:bodyPr wrap="none" rtlCol="0" anchor="t">
            <a:spAutoFit/>
            <a:scene3d>
              <a:camera prst="orthographicFront"/>
              <a:lightRig rig="threePt" dir="t"/>
            </a:scene3d>
          </a:bodyPr>
          <a:lstStyle/>
          <a:p>
            <a:pPr algn="ctr"/>
            <a:r>
              <a:rPr lang="zh-CN" altLang="en-US" b="1">
                <a:solidFill>
                  <a:srgbClr val="FF0000"/>
                </a:solidFill>
                <a:effectLst/>
              </a:rPr>
              <a:t>（</a:t>
            </a:r>
            <a:r>
              <a:rPr lang="en-US" altLang="zh-CN" b="1">
                <a:solidFill>
                  <a:srgbClr val="FF0000"/>
                </a:solidFill>
                <a:effectLst/>
              </a:rPr>
              <a:t>1</a:t>
            </a:r>
            <a:r>
              <a:rPr lang="zh-CN" altLang="en-US" b="1">
                <a:solidFill>
                  <a:srgbClr val="FF0000"/>
                </a:solidFill>
                <a:effectLst/>
              </a:rPr>
              <a:t>）共价键的饱和性</a:t>
            </a:r>
            <a:endParaRPr lang="zh-CN" altLang="en-US" b="1">
              <a:solidFill>
                <a:srgbClr val="FF0000"/>
              </a:solidFill>
              <a:effectLst/>
            </a:endParaRPr>
          </a:p>
        </p:txBody>
      </p:sp>
      <p:sp>
        <p:nvSpPr>
          <p:cNvPr id="3" name="文本框 2"/>
          <p:cNvSpPr txBox="1"/>
          <p:nvPr/>
        </p:nvSpPr>
        <p:spPr>
          <a:xfrm>
            <a:off x="861060" y="1564640"/>
            <a:ext cx="10607040" cy="922020"/>
          </a:xfrm>
          <a:prstGeom prst="rect">
            <a:avLst/>
          </a:prstGeom>
          <a:noFill/>
        </p:spPr>
        <p:txBody>
          <a:bodyPr wrap="square" rtlCol="0" anchor="t">
            <a:spAutoFit/>
          </a:bodyPr>
          <a:lstStyle/>
          <a:p>
            <a:pPr fontAlgn="auto">
              <a:lnSpc>
                <a:spcPct val="150000"/>
              </a:lnSpc>
            </a:pPr>
            <a:r>
              <a:rPr lang="zh-CN" altLang="en-US" b="1"/>
              <a:t>按照价键理论，未成对的电子通过相互配对形成共价键，因为</a:t>
            </a:r>
            <a:r>
              <a:rPr lang="zh-CN" altLang="en-US" b="1">
                <a:solidFill>
                  <a:srgbClr val="FF0000"/>
                </a:solidFill>
              </a:rPr>
              <a:t>每个原子最外层轨道的数目</a:t>
            </a:r>
            <a:r>
              <a:rPr lang="zh-CN" altLang="en-US" b="1"/>
              <a:t>是一定的，所以</a:t>
            </a:r>
            <a:r>
              <a:rPr lang="zh-CN" altLang="en-US" b="1">
                <a:solidFill>
                  <a:srgbClr val="FF0000"/>
                </a:solidFill>
              </a:rPr>
              <a:t>每个原子所能形成共价键的总数或以单键连接的原子数目是一定的</a:t>
            </a:r>
            <a:r>
              <a:rPr lang="zh-CN" altLang="en-US" b="1"/>
              <a:t>，这称为共价键的饱和性。</a:t>
            </a:r>
            <a:endParaRPr lang="zh-CN" altLang="en-US" b="1"/>
          </a:p>
        </p:txBody>
      </p:sp>
      <p:sp>
        <p:nvSpPr>
          <p:cNvPr id="4" name="文本框 3"/>
          <p:cNvSpPr txBox="1"/>
          <p:nvPr/>
        </p:nvSpPr>
        <p:spPr>
          <a:xfrm>
            <a:off x="659130" y="5531485"/>
            <a:ext cx="10495280" cy="521970"/>
          </a:xfrm>
          <a:prstGeom prst="rect">
            <a:avLst/>
          </a:prstGeom>
          <a:noFill/>
        </p:spPr>
        <p:txBody>
          <a:bodyPr wrap="none" rtlCol="0">
            <a:spAutoFit/>
          </a:bodyPr>
          <a:lstStyle/>
          <a:p>
            <a:pPr algn="l"/>
            <a:r>
              <a:rPr lang="zh-CN" altLang="en-US" sz="2800" b="1">
                <a:solidFill>
                  <a:srgbClr val="FF0000"/>
                </a:solidFill>
                <a:sym typeface="+mn-ea"/>
              </a:rPr>
              <a:t>共价键的饱和性决定了各种原子形成分子时相互结合的数量关系。</a:t>
            </a:r>
            <a:endParaRPr lang="zh-CN" altLang="en-US" sz="2800" b="1">
              <a:solidFill>
                <a:srgbClr val="FF0000"/>
              </a:solidFill>
              <a:sym typeface="+mn-ea"/>
            </a:endParaRPr>
          </a:p>
        </p:txBody>
      </p:sp>
      <p:grpSp>
        <p:nvGrpSpPr>
          <p:cNvPr id="31" name="组合 30"/>
          <p:cNvGrpSpPr/>
          <p:nvPr/>
        </p:nvGrpSpPr>
        <p:grpSpPr>
          <a:xfrm>
            <a:off x="325755" y="3107690"/>
            <a:ext cx="2628900" cy="575310"/>
            <a:chOff x="513" y="4894"/>
            <a:chExt cx="4140" cy="906"/>
          </a:xfrm>
        </p:grpSpPr>
        <p:sp>
          <p:nvSpPr>
            <p:cNvPr id="5" name="矩形 4"/>
            <p:cNvSpPr/>
            <p:nvPr/>
          </p:nvSpPr>
          <p:spPr>
            <a:xfrm>
              <a:off x="1665" y="4998"/>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6" name="矩形 5"/>
            <p:cNvSpPr/>
            <p:nvPr/>
          </p:nvSpPr>
          <p:spPr>
            <a:xfrm>
              <a:off x="2511" y="5013"/>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7" name="矩形 6"/>
            <p:cNvSpPr/>
            <p:nvPr/>
          </p:nvSpPr>
          <p:spPr>
            <a:xfrm>
              <a:off x="3227" y="5013"/>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8" name="矩形 7"/>
            <p:cNvSpPr/>
            <p:nvPr/>
          </p:nvSpPr>
          <p:spPr>
            <a:xfrm>
              <a:off x="3937" y="5013"/>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9" name="文本框 8"/>
            <p:cNvSpPr txBox="1"/>
            <p:nvPr/>
          </p:nvSpPr>
          <p:spPr>
            <a:xfrm>
              <a:off x="513" y="4894"/>
              <a:ext cx="567" cy="580"/>
            </a:xfrm>
            <a:prstGeom prst="rect">
              <a:avLst/>
            </a:prstGeom>
            <a:noFill/>
          </p:spPr>
          <p:txBody>
            <a:bodyPr wrap="none" rtlCol="0">
              <a:spAutoFit/>
            </a:bodyPr>
            <a:lstStyle/>
            <a:p>
              <a:pPr algn="l"/>
              <a:r>
                <a:rPr lang="en-US" altLang="zh-CN" b="1">
                  <a:sym typeface="+mn-ea"/>
                </a:rPr>
                <a:t>Cl</a:t>
              </a:r>
              <a:endParaRPr lang="en-US" altLang="zh-CN" b="1"/>
            </a:p>
          </p:txBody>
        </p:sp>
        <p:sp>
          <p:nvSpPr>
            <p:cNvPr id="16" name="文本框 15"/>
            <p:cNvSpPr txBox="1"/>
            <p:nvPr/>
          </p:nvSpPr>
          <p:spPr>
            <a:xfrm>
              <a:off x="1767" y="5220"/>
              <a:ext cx="614" cy="580"/>
            </a:xfrm>
            <a:prstGeom prst="rect">
              <a:avLst/>
            </a:prstGeom>
            <a:noFill/>
          </p:spPr>
          <p:txBody>
            <a:bodyPr wrap="none" rtlCol="0">
              <a:spAutoFit/>
            </a:bodyPr>
            <a:lstStyle/>
            <a:p>
              <a:pPr algn="l"/>
              <a:r>
                <a:rPr lang="en-US" altLang="zh-CN" b="1">
                  <a:sym typeface="+mn-ea"/>
                </a:rPr>
                <a:t>3s</a:t>
              </a:r>
              <a:endParaRPr lang="en-US" altLang="zh-CN" b="1"/>
            </a:p>
          </p:txBody>
        </p:sp>
        <p:sp>
          <p:nvSpPr>
            <p:cNvPr id="17" name="文本框 16"/>
            <p:cNvSpPr txBox="1"/>
            <p:nvPr/>
          </p:nvSpPr>
          <p:spPr>
            <a:xfrm>
              <a:off x="3239" y="5205"/>
              <a:ext cx="663" cy="580"/>
            </a:xfrm>
            <a:prstGeom prst="rect">
              <a:avLst/>
            </a:prstGeom>
            <a:noFill/>
          </p:spPr>
          <p:txBody>
            <a:bodyPr wrap="none" rtlCol="0">
              <a:spAutoFit/>
            </a:bodyPr>
            <a:lstStyle/>
            <a:p>
              <a:pPr algn="l"/>
              <a:r>
                <a:rPr lang="en-US" altLang="zh-CN" b="1">
                  <a:sym typeface="+mn-ea"/>
                </a:rPr>
                <a:t>3p</a:t>
              </a:r>
              <a:endParaRPr lang="en-US" altLang="zh-CN" b="1"/>
            </a:p>
          </p:txBody>
        </p:sp>
      </p:grpSp>
      <p:grpSp>
        <p:nvGrpSpPr>
          <p:cNvPr id="33" name="组合 32"/>
          <p:cNvGrpSpPr/>
          <p:nvPr/>
        </p:nvGrpSpPr>
        <p:grpSpPr>
          <a:xfrm>
            <a:off x="325755" y="3730625"/>
            <a:ext cx="2571750" cy="594360"/>
            <a:chOff x="513" y="5890"/>
            <a:chExt cx="4050" cy="936"/>
          </a:xfrm>
        </p:grpSpPr>
        <p:sp>
          <p:nvSpPr>
            <p:cNvPr id="10" name="文本框 9"/>
            <p:cNvSpPr txBox="1"/>
            <p:nvPr/>
          </p:nvSpPr>
          <p:spPr>
            <a:xfrm>
              <a:off x="513" y="5890"/>
              <a:ext cx="525" cy="580"/>
            </a:xfrm>
            <a:prstGeom prst="rect">
              <a:avLst/>
            </a:prstGeom>
            <a:noFill/>
          </p:spPr>
          <p:txBody>
            <a:bodyPr wrap="none" rtlCol="0">
              <a:spAutoFit/>
            </a:bodyPr>
            <a:lstStyle/>
            <a:p>
              <a:pPr algn="l"/>
              <a:r>
                <a:rPr lang="en-US" altLang="zh-CN" b="1">
                  <a:sym typeface="+mn-ea"/>
                </a:rPr>
                <a:t>N</a:t>
              </a:r>
              <a:endParaRPr lang="en-US" altLang="zh-CN" b="1"/>
            </a:p>
          </p:txBody>
        </p:sp>
        <p:sp>
          <p:nvSpPr>
            <p:cNvPr id="12" name="矩形 11"/>
            <p:cNvSpPr/>
            <p:nvPr/>
          </p:nvSpPr>
          <p:spPr>
            <a:xfrm>
              <a:off x="1575" y="5979"/>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13" name="矩形 12"/>
            <p:cNvSpPr/>
            <p:nvPr/>
          </p:nvSpPr>
          <p:spPr>
            <a:xfrm>
              <a:off x="2421" y="5994"/>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4" name="矩形 13"/>
            <p:cNvSpPr/>
            <p:nvPr/>
          </p:nvSpPr>
          <p:spPr>
            <a:xfrm>
              <a:off x="3137" y="5994"/>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5" name="矩形 14"/>
            <p:cNvSpPr/>
            <p:nvPr/>
          </p:nvSpPr>
          <p:spPr>
            <a:xfrm>
              <a:off x="3847" y="5994"/>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18" name="文本框 17"/>
            <p:cNvSpPr txBox="1"/>
            <p:nvPr/>
          </p:nvSpPr>
          <p:spPr>
            <a:xfrm>
              <a:off x="1626" y="6231"/>
              <a:ext cx="614" cy="580"/>
            </a:xfrm>
            <a:prstGeom prst="rect">
              <a:avLst/>
            </a:prstGeom>
            <a:noFill/>
          </p:spPr>
          <p:txBody>
            <a:bodyPr wrap="none" rtlCol="0">
              <a:spAutoFit/>
            </a:bodyPr>
            <a:lstStyle/>
            <a:p>
              <a:pPr algn="l"/>
              <a:r>
                <a:rPr lang="en-US" altLang="zh-CN" b="1">
                  <a:sym typeface="+mn-ea"/>
                </a:rPr>
                <a:t>2s</a:t>
              </a:r>
              <a:endParaRPr lang="en-US" altLang="zh-CN" b="1"/>
            </a:p>
          </p:txBody>
        </p:sp>
        <p:sp>
          <p:nvSpPr>
            <p:cNvPr id="19" name="文本框 18"/>
            <p:cNvSpPr txBox="1"/>
            <p:nvPr/>
          </p:nvSpPr>
          <p:spPr>
            <a:xfrm>
              <a:off x="3188" y="6246"/>
              <a:ext cx="663" cy="580"/>
            </a:xfrm>
            <a:prstGeom prst="rect">
              <a:avLst/>
            </a:prstGeom>
            <a:noFill/>
          </p:spPr>
          <p:txBody>
            <a:bodyPr wrap="none" rtlCol="0">
              <a:spAutoFit/>
            </a:bodyPr>
            <a:lstStyle/>
            <a:p>
              <a:pPr algn="l"/>
              <a:r>
                <a:rPr lang="en-US" altLang="zh-CN" b="1">
                  <a:sym typeface="+mn-ea"/>
                </a:rPr>
                <a:t>2p</a:t>
              </a:r>
              <a:endParaRPr lang="en-US" altLang="zh-CN" b="1"/>
            </a:p>
          </p:txBody>
        </p:sp>
      </p:grpSp>
      <p:sp>
        <p:nvSpPr>
          <p:cNvPr id="20" name="文本框 19"/>
          <p:cNvSpPr txBox="1"/>
          <p:nvPr/>
        </p:nvSpPr>
        <p:spPr>
          <a:xfrm>
            <a:off x="3402330" y="3117215"/>
            <a:ext cx="1898650" cy="368300"/>
          </a:xfrm>
          <a:prstGeom prst="rect">
            <a:avLst/>
          </a:prstGeom>
          <a:noFill/>
        </p:spPr>
        <p:txBody>
          <a:bodyPr wrap="none" rtlCol="0">
            <a:spAutoFit/>
          </a:bodyPr>
          <a:lstStyle/>
          <a:p>
            <a:pPr algn="l"/>
            <a:r>
              <a:rPr lang="zh-CN" altLang="en-US" b="1"/>
              <a:t>未成对电子数：</a:t>
            </a:r>
            <a:r>
              <a:rPr lang="en-US" altLang="zh-CN" b="1">
                <a:solidFill>
                  <a:srgbClr val="FF0000"/>
                </a:solidFill>
              </a:rPr>
              <a:t>1</a:t>
            </a:r>
            <a:endParaRPr lang="en-US" altLang="zh-CN" b="1">
              <a:solidFill>
                <a:srgbClr val="FF0000"/>
              </a:solidFill>
            </a:endParaRPr>
          </a:p>
        </p:txBody>
      </p:sp>
      <p:sp>
        <p:nvSpPr>
          <p:cNvPr id="21" name="文本框 20"/>
          <p:cNvSpPr txBox="1"/>
          <p:nvPr/>
        </p:nvSpPr>
        <p:spPr>
          <a:xfrm>
            <a:off x="3344545" y="3730625"/>
            <a:ext cx="1898650" cy="368300"/>
          </a:xfrm>
          <a:prstGeom prst="rect">
            <a:avLst/>
          </a:prstGeom>
          <a:noFill/>
        </p:spPr>
        <p:txBody>
          <a:bodyPr wrap="none" rtlCol="0">
            <a:spAutoFit/>
          </a:bodyPr>
          <a:lstStyle/>
          <a:p>
            <a:pPr algn="l"/>
            <a:r>
              <a:rPr lang="zh-CN" altLang="en-US" b="1"/>
              <a:t>未成对电子数：</a:t>
            </a:r>
            <a:r>
              <a:rPr lang="en-US" altLang="zh-CN" b="1">
                <a:solidFill>
                  <a:srgbClr val="FF0000"/>
                </a:solidFill>
              </a:rPr>
              <a:t>3</a:t>
            </a:r>
            <a:endParaRPr lang="en-US" altLang="zh-CN" b="1">
              <a:solidFill>
                <a:srgbClr val="FF0000"/>
              </a:solidFill>
            </a:endParaRPr>
          </a:p>
        </p:txBody>
      </p:sp>
      <p:sp>
        <p:nvSpPr>
          <p:cNvPr id="22" name="文本框 21"/>
          <p:cNvSpPr txBox="1"/>
          <p:nvPr/>
        </p:nvSpPr>
        <p:spPr>
          <a:xfrm>
            <a:off x="6833870" y="3183255"/>
            <a:ext cx="435610" cy="368300"/>
          </a:xfrm>
          <a:prstGeom prst="rect">
            <a:avLst/>
          </a:prstGeom>
          <a:noFill/>
        </p:spPr>
        <p:txBody>
          <a:bodyPr wrap="none" rtlCol="0">
            <a:spAutoFit/>
          </a:bodyPr>
          <a:lstStyle/>
          <a:p>
            <a:pPr algn="l"/>
            <a:r>
              <a:rPr lang="en-US" altLang="zh-CN" b="1">
                <a:sym typeface="+mn-ea"/>
              </a:rPr>
              <a:t>Cl</a:t>
            </a:r>
            <a:r>
              <a:rPr lang="en-US" altLang="zh-CN" b="1" baseline="-25000">
                <a:sym typeface="+mn-ea"/>
              </a:rPr>
              <a:t>2</a:t>
            </a:r>
            <a:endParaRPr lang="en-US" altLang="zh-CN" b="1" baseline="-25000">
              <a:sym typeface="+mn-ea"/>
            </a:endParaRPr>
          </a:p>
        </p:txBody>
      </p:sp>
      <p:sp>
        <p:nvSpPr>
          <p:cNvPr id="23" name="文本框 22"/>
          <p:cNvSpPr txBox="1"/>
          <p:nvPr/>
        </p:nvSpPr>
        <p:spPr>
          <a:xfrm>
            <a:off x="7715885" y="3183255"/>
            <a:ext cx="796925" cy="368300"/>
          </a:xfrm>
          <a:prstGeom prst="rect">
            <a:avLst/>
          </a:prstGeom>
          <a:noFill/>
        </p:spPr>
        <p:txBody>
          <a:bodyPr wrap="square" rtlCol="0">
            <a:spAutoFit/>
          </a:bodyPr>
          <a:lstStyle/>
          <a:p>
            <a:pPr algn="l"/>
            <a:r>
              <a:rPr lang="en-US" altLang="zh-CN" b="1">
                <a:solidFill>
                  <a:srgbClr val="FF0000"/>
                </a:solidFill>
                <a:sym typeface="+mn-ea"/>
              </a:rPr>
              <a:t>Cl—Cl</a:t>
            </a:r>
            <a:endParaRPr lang="en-US" altLang="zh-CN" b="1" baseline="-25000">
              <a:solidFill>
                <a:srgbClr val="FF0000"/>
              </a:solidFill>
              <a:sym typeface="+mn-ea"/>
            </a:endParaRPr>
          </a:p>
        </p:txBody>
      </p:sp>
      <p:sp>
        <p:nvSpPr>
          <p:cNvPr id="24" name="文本框 23"/>
          <p:cNvSpPr txBox="1"/>
          <p:nvPr/>
        </p:nvSpPr>
        <p:spPr>
          <a:xfrm>
            <a:off x="6843395" y="3683000"/>
            <a:ext cx="408940" cy="368300"/>
          </a:xfrm>
          <a:prstGeom prst="rect">
            <a:avLst/>
          </a:prstGeom>
          <a:noFill/>
        </p:spPr>
        <p:txBody>
          <a:bodyPr wrap="none" rtlCol="0">
            <a:spAutoFit/>
          </a:bodyPr>
          <a:lstStyle/>
          <a:p>
            <a:pPr algn="l"/>
            <a:r>
              <a:rPr lang="en-US" altLang="zh-CN" b="1">
                <a:sym typeface="+mn-ea"/>
              </a:rPr>
              <a:t>N</a:t>
            </a:r>
            <a:r>
              <a:rPr lang="en-US" altLang="zh-CN" b="1" baseline="-25000">
                <a:sym typeface="+mn-ea"/>
              </a:rPr>
              <a:t>2</a:t>
            </a:r>
            <a:endParaRPr lang="en-US" altLang="zh-CN" b="1" baseline="-25000">
              <a:sym typeface="+mn-ea"/>
            </a:endParaRPr>
          </a:p>
        </p:txBody>
      </p:sp>
      <p:sp>
        <p:nvSpPr>
          <p:cNvPr id="25" name="文本框 24"/>
          <p:cNvSpPr txBox="1"/>
          <p:nvPr/>
        </p:nvSpPr>
        <p:spPr>
          <a:xfrm>
            <a:off x="7802245" y="3683000"/>
            <a:ext cx="796925" cy="368300"/>
          </a:xfrm>
          <a:prstGeom prst="rect">
            <a:avLst/>
          </a:prstGeom>
          <a:noFill/>
        </p:spPr>
        <p:txBody>
          <a:bodyPr wrap="square" rtlCol="0">
            <a:spAutoFit/>
          </a:bodyPr>
          <a:lstStyle/>
          <a:p>
            <a:pPr algn="l"/>
            <a:r>
              <a:rPr lang="en-US" altLang="zh-CN" b="1">
                <a:solidFill>
                  <a:srgbClr val="FF0000"/>
                </a:solidFill>
                <a:sym typeface="+mn-ea"/>
              </a:rPr>
              <a:t>N</a:t>
            </a:r>
            <a:r>
              <a:rPr lang="zh-CN" altLang="en-US" b="1">
                <a:solidFill>
                  <a:srgbClr val="FF0000"/>
                </a:solidFill>
                <a:sym typeface="+mn-ea"/>
              </a:rPr>
              <a:t>≡</a:t>
            </a:r>
            <a:r>
              <a:rPr lang="en-US" altLang="zh-CN" b="1">
                <a:solidFill>
                  <a:srgbClr val="FF0000"/>
                </a:solidFill>
                <a:sym typeface="+mn-ea"/>
              </a:rPr>
              <a:t>N</a:t>
            </a:r>
            <a:endParaRPr lang="en-US" altLang="zh-CN" b="1" baseline="-25000">
              <a:solidFill>
                <a:srgbClr val="FF0000"/>
              </a:solidFill>
              <a:sym typeface="+mn-ea"/>
            </a:endParaRPr>
          </a:p>
        </p:txBody>
      </p:sp>
      <p:grpSp>
        <p:nvGrpSpPr>
          <p:cNvPr id="37" name="组合 36"/>
          <p:cNvGrpSpPr/>
          <p:nvPr/>
        </p:nvGrpSpPr>
        <p:grpSpPr>
          <a:xfrm>
            <a:off x="358775" y="4400550"/>
            <a:ext cx="1048385" cy="603885"/>
            <a:chOff x="565" y="6930"/>
            <a:chExt cx="1651" cy="951"/>
          </a:xfrm>
        </p:grpSpPr>
        <p:sp>
          <p:nvSpPr>
            <p:cNvPr id="26" name="文本框 25"/>
            <p:cNvSpPr txBox="1"/>
            <p:nvPr/>
          </p:nvSpPr>
          <p:spPr>
            <a:xfrm>
              <a:off x="565" y="6930"/>
              <a:ext cx="515" cy="580"/>
            </a:xfrm>
            <a:prstGeom prst="rect">
              <a:avLst/>
            </a:prstGeom>
            <a:noFill/>
          </p:spPr>
          <p:txBody>
            <a:bodyPr wrap="none" rtlCol="0">
              <a:spAutoFit/>
            </a:bodyPr>
            <a:lstStyle/>
            <a:p>
              <a:pPr algn="l"/>
              <a:r>
                <a:rPr lang="en-US" altLang="zh-CN" b="1">
                  <a:sym typeface="+mn-ea"/>
                </a:rPr>
                <a:t>H</a:t>
              </a:r>
              <a:endParaRPr lang="en-US" altLang="zh-CN" b="1"/>
            </a:p>
          </p:txBody>
        </p:sp>
        <p:sp>
          <p:nvSpPr>
            <p:cNvPr id="27" name="矩形 26"/>
            <p:cNvSpPr/>
            <p:nvPr/>
          </p:nvSpPr>
          <p:spPr>
            <a:xfrm>
              <a:off x="1500" y="7049"/>
              <a:ext cx="716" cy="3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latin typeface="微软雅黑" panose="020B0503020204020204" charset="-122"/>
                  <a:ea typeface="微软雅黑" panose="020B0503020204020204" charset="-122"/>
                </a:rPr>
                <a:t>↑</a:t>
              </a:r>
              <a:endParaRPr lang="en-US" altLang="zh-CN">
                <a:solidFill>
                  <a:srgbClr val="7030A0"/>
                </a:solidFill>
                <a:latin typeface="微软雅黑" panose="020B0503020204020204" charset="-122"/>
                <a:ea typeface="微软雅黑" panose="020B0503020204020204" charset="-122"/>
              </a:endParaRPr>
            </a:p>
          </p:txBody>
        </p:sp>
        <p:sp>
          <p:nvSpPr>
            <p:cNvPr id="28" name="文本框 27"/>
            <p:cNvSpPr txBox="1"/>
            <p:nvPr/>
          </p:nvSpPr>
          <p:spPr>
            <a:xfrm>
              <a:off x="1551" y="7301"/>
              <a:ext cx="614" cy="580"/>
            </a:xfrm>
            <a:prstGeom prst="rect">
              <a:avLst/>
            </a:prstGeom>
            <a:noFill/>
          </p:spPr>
          <p:txBody>
            <a:bodyPr wrap="none" rtlCol="0">
              <a:spAutoFit/>
            </a:bodyPr>
            <a:lstStyle/>
            <a:p>
              <a:pPr algn="l"/>
              <a:r>
                <a:rPr lang="en-US" altLang="zh-CN" b="1">
                  <a:sym typeface="+mn-ea"/>
                </a:rPr>
                <a:t>1s</a:t>
              </a:r>
              <a:endParaRPr lang="en-US" altLang="zh-CN" b="1"/>
            </a:p>
          </p:txBody>
        </p:sp>
      </p:grpSp>
      <p:sp>
        <p:nvSpPr>
          <p:cNvPr id="29" name="文本框 28"/>
          <p:cNvSpPr txBox="1"/>
          <p:nvPr/>
        </p:nvSpPr>
        <p:spPr>
          <a:xfrm>
            <a:off x="3344545" y="4410075"/>
            <a:ext cx="1898650" cy="368300"/>
          </a:xfrm>
          <a:prstGeom prst="rect">
            <a:avLst/>
          </a:prstGeom>
          <a:noFill/>
        </p:spPr>
        <p:txBody>
          <a:bodyPr wrap="none" rtlCol="0">
            <a:spAutoFit/>
          </a:bodyPr>
          <a:lstStyle/>
          <a:p>
            <a:pPr algn="l"/>
            <a:r>
              <a:rPr lang="zh-CN" altLang="en-US" b="1"/>
              <a:t>未成对电子数：</a:t>
            </a:r>
            <a:r>
              <a:rPr lang="en-US" altLang="zh-CN" b="1">
                <a:solidFill>
                  <a:srgbClr val="FF0000"/>
                </a:solidFill>
              </a:rPr>
              <a:t>1</a:t>
            </a:r>
            <a:endParaRPr lang="en-US" altLang="zh-CN" b="1">
              <a:solidFill>
                <a:srgbClr val="FF0000"/>
              </a:solidFill>
            </a:endParaRPr>
          </a:p>
        </p:txBody>
      </p:sp>
      <p:sp>
        <p:nvSpPr>
          <p:cNvPr id="30" name="文本框 29"/>
          <p:cNvSpPr txBox="1"/>
          <p:nvPr/>
        </p:nvSpPr>
        <p:spPr>
          <a:xfrm>
            <a:off x="6847205" y="4400550"/>
            <a:ext cx="553085" cy="368300"/>
          </a:xfrm>
          <a:prstGeom prst="rect">
            <a:avLst/>
          </a:prstGeom>
          <a:noFill/>
        </p:spPr>
        <p:txBody>
          <a:bodyPr wrap="none" rtlCol="0">
            <a:spAutoFit/>
          </a:bodyPr>
          <a:lstStyle/>
          <a:p>
            <a:pPr algn="l"/>
            <a:r>
              <a:rPr lang="en-US" altLang="zh-CN" b="1">
                <a:sym typeface="+mn-ea"/>
              </a:rPr>
              <a:t>NH</a:t>
            </a:r>
            <a:r>
              <a:rPr lang="en-US" altLang="zh-CN" b="1" baseline="-25000">
                <a:sym typeface="+mn-ea"/>
              </a:rPr>
              <a:t>3</a:t>
            </a:r>
            <a:endParaRPr lang="en-US" altLang="zh-CN" b="1" baseline="-25000">
              <a:sym typeface="+mn-ea"/>
            </a:endParaRPr>
          </a:p>
        </p:txBody>
      </p:sp>
      <p:grpSp>
        <p:nvGrpSpPr>
          <p:cNvPr id="36" name="组合 35"/>
          <p:cNvGrpSpPr/>
          <p:nvPr/>
        </p:nvGrpSpPr>
        <p:grpSpPr>
          <a:xfrm>
            <a:off x="7802245" y="4324985"/>
            <a:ext cx="1198880" cy="746125"/>
            <a:chOff x="12287" y="6930"/>
            <a:chExt cx="1888" cy="1175"/>
          </a:xfrm>
        </p:grpSpPr>
        <p:sp>
          <p:nvSpPr>
            <p:cNvPr id="32" name="文本框 31"/>
            <p:cNvSpPr txBox="1"/>
            <p:nvPr/>
          </p:nvSpPr>
          <p:spPr>
            <a:xfrm>
              <a:off x="12287" y="6930"/>
              <a:ext cx="1889" cy="580"/>
            </a:xfrm>
            <a:prstGeom prst="rect">
              <a:avLst/>
            </a:prstGeom>
            <a:noFill/>
          </p:spPr>
          <p:txBody>
            <a:bodyPr wrap="square" rtlCol="0">
              <a:spAutoFit/>
            </a:bodyPr>
            <a:lstStyle/>
            <a:p>
              <a:pPr algn="l"/>
              <a:r>
                <a:rPr lang="en-US" altLang="zh-CN" b="1">
                  <a:solidFill>
                    <a:srgbClr val="FF0000"/>
                  </a:solidFill>
                  <a:sym typeface="+mn-ea"/>
                </a:rPr>
                <a:t>H—N—H</a:t>
              </a:r>
              <a:endParaRPr lang="en-US" altLang="zh-CN" b="1" baseline="-25000">
                <a:solidFill>
                  <a:srgbClr val="FF0000"/>
                </a:solidFill>
                <a:sym typeface="+mn-ea"/>
              </a:endParaRPr>
            </a:p>
          </p:txBody>
        </p:sp>
        <p:sp>
          <p:nvSpPr>
            <p:cNvPr id="34" name="文本框 33"/>
            <p:cNvSpPr txBox="1"/>
            <p:nvPr/>
          </p:nvSpPr>
          <p:spPr>
            <a:xfrm>
              <a:off x="12898" y="7210"/>
              <a:ext cx="443" cy="580"/>
            </a:xfrm>
            <a:prstGeom prst="rect">
              <a:avLst/>
            </a:prstGeom>
            <a:noFill/>
          </p:spPr>
          <p:txBody>
            <a:bodyPr wrap="square" rtlCol="0">
              <a:spAutoFit/>
            </a:bodyPr>
            <a:lstStyle/>
            <a:p>
              <a:pPr algn="l"/>
              <a:r>
                <a:rPr lang="en-US" altLang="zh-CN" b="1">
                  <a:solidFill>
                    <a:srgbClr val="FF0000"/>
                  </a:solidFill>
                  <a:sym typeface="+mn-ea"/>
                </a:rPr>
                <a:t>|</a:t>
              </a:r>
              <a:endParaRPr lang="en-US" altLang="zh-CN" b="1" baseline="-25000">
                <a:solidFill>
                  <a:srgbClr val="FF0000"/>
                </a:solidFill>
                <a:sym typeface="+mn-ea"/>
              </a:endParaRPr>
            </a:p>
          </p:txBody>
        </p:sp>
        <p:sp>
          <p:nvSpPr>
            <p:cNvPr id="35" name="文本框 34"/>
            <p:cNvSpPr txBox="1"/>
            <p:nvPr/>
          </p:nvSpPr>
          <p:spPr>
            <a:xfrm>
              <a:off x="12870" y="7525"/>
              <a:ext cx="515" cy="580"/>
            </a:xfrm>
            <a:prstGeom prst="rect">
              <a:avLst/>
            </a:prstGeom>
            <a:noFill/>
          </p:spPr>
          <p:txBody>
            <a:bodyPr wrap="none" rtlCol="0">
              <a:spAutoFit/>
            </a:bodyPr>
            <a:lstStyle/>
            <a:p>
              <a:pPr algn="l"/>
              <a:r>
                <a:rPr lang="en-US" altLang="zh-CN" b="1">
                  <a:solidFill>
                    <a:srgbClr val="FF0000"/>
                  </a:solidFill>
                  <a:sym typeface="+mn-ea"/>
                </a:rPr>
                <a:t>H</a:t>
              </a:r>
              <a:endParaRPr lang="en-US" altLang="zh-CN" b="1" baseline="-25000">
                <a:solidFill>
                  <a:srgbClr val="FF0000"/>
                </a:solidFill>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P spid="22" grpId="0"/>
      <p:bldP spid="23" grpId="0"/>
      <p:bldP spid="24" grpId="0"/>
      <p:bldP spid="25"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89230" y="560705"/>
            <a:ext cx="2355850" cy="368300"/>
          </a:xfrm>
          <a:prstGeom prst="rect">
            <a:avLst/>
          </a:prstGeom>
          <a:noFill/>
          <a:ln>
            <a:noFill/>
          </a:ln>
        </p:spPr>
        <p:txBody>
          <a:bodyPr wrap="none" rtlCol="0" anchor="t">
            <a:spAutoFit/>
            <a:scene3d>
              <a:camera prst="orthographicFront"/>
              <a:lightRig rig="threePt" dir="t"/>
            </a:scene3d>
          </a:bodyPr>
          <a:lstStyle/>
          <a:p>
            <a:pPr algn="ctr"/>
            <a:r>
              <a:rPr lang="zh-CN" altLang="en-US" b="1">
                <a:solidFill>
                  <a:srgbClr val="FF0000"/>
                </a:solidFill>
                <a:effectLst/>
              </a:rPr>
              <a:t>（</a:t>
            </a:r>
            <a:r>
              <a:rPr lang="en-US" altLang="zh-CN" b="1">
                <a:solidFill>
                  <a:srgbClr val="FF0000"/>
                </a:solidFill>
                <a:effectLst/>
              </a:rPr>
              <a:t>2</a:t>
            </a:r>
            <a:r>
              <a:rPr lang="zh-CN" altLang="en-US" b="1">
                <a:solidFill>
                  <a:srgbClr val="FF0000"/>
                </a:solidFill>
                <a:effectLst/>
              </a:rPr>
              <a:t>）共价键的方向性</a:t>
            </a:r>
            <a:endParaRPr lang="en-US" altLang="zh-CN" b="1">
              <a:solidFill>
                <a:srgbClr val="FF0000"/>
              </a:solidFill>
              <a:effectLst/>
            </a:endParaRPr>
          </a:p>
        </p:txBody>
      </p:sp>
      <p:sp>
        <p:nvSpPr>
          <p:cNvPr id="3" name="文本框 2"/>
          <p:cNvSpPr txBox="1"/>
          <p:nvPr/>
        </p:nvSpPr>
        <p:spPr>
          <a:xfrm>
            <a:off x="1148715" y="1014095"/>
            <a:ext cx="9501505" cy="398780"/>
          </a:xfrm>
          <a:prstGeom prst="rect">
            <a:avLst/>
          </a:prstGeom>
          <a:noFill/>
        </p:spPr>
        <p:txBody>
          <a:bodyPr wrap="square" rtlCol="0" anchor="t">
            <a:spAutoFit/>
          </a:bodyPr>
          <a:lstStyle/>
          <a:p>
            <a:r>
              <a:rPr lang="zh-CN" altLang="en-US" sz="2000" b="1"/>
              <a:t>共价键将尽可能</a:t>
            </a:r>
            <a:r>
              <a:rPr lang="zh-CN" altLang="en-US" sz="2000" b="1">
                <a:solidFill>
                  <a:srgbClr val="FF0000"/>
                </a:solidFill>
              </a:rPr>
              <a:t>沿着电子出现概率最大的方向形成</a:t>
            </a:r>
            <a:r>
              <a:rPr lang="zh-CN" altLang="en-US" sz="2000" b="1"/>
              <a:t>，这就是共价键的方向性。</a:t>
            </a:r>
            <a:endParaRPr lang="zh-CN" altLang="en-US" sz="2000" b="1"/>
          </a:p>
        </p:txBody>
      </p:sp>
      <p:pic>
        <p:nvPicPr>
          <p:cNvPr id="4" name="图片 3"/>
          <p:cNvPicPr>
            <a:picLocks noChangeAspect="1"/>
          </p:cNvPicPr>
          <p:nvPr/>
        </p:nvPicPr>
        <p:blipFill>
          <a:blip r:embed="rId1">
            <a:lum bright="18000" contrast="54000"/>
          </a:blip>
          <a:srcRect l="6100" t="34181" r="14038" b="24006"/>
          <a:stretch>
            <a:fillRect/>
          </a:stretch>
        </p:blipFill>
        <p:spPr>
          <a:xfrm>
            <a:off x="5658485" y="1923415"/>
            <a:ext cx="5181600" cy="2757805"/>
          </a:xfrm>
          <a:prstGeom prst="rect">
            <a:avLst/>
          </a:prstGeom>
        </p:spPr>
      </p:pic>
      <p:sp>
        <p:nvSpPr>
          <p:cNvPr id="7" name="文本框 6"/>
          <p:cNvSpPr txBox="1"/>
          <p:nvPr/>
        </p:nvSpPr>
        <p:spPr>
          <a:xfrm>
            <a:off x="796290" y="3426460"/>
            <a:ext cx="2423795" cy="398780"/>
          </a:xfrm>
          <a:prstGeom prst="rect">
            <a:avLst/>
          </a:prstGeom>
          <a:noFill/>
        </p:spPr>
        <p:txBody>
          <a:bodyPr wrap="none" rtlCol="0">
            <a:spAutoFit/>
          </a:bodyPr>
          <a:lstStyle/>
          <a:p>
            <a:pPr algn="l"/>
            <a:r>
              <a:rPr lang="en-US" altLang="zh-CN" sz="2000" b="1">
                <a:sym typeface="+mn-ea"/>
              </a:rPr>
              <a:t>S</a:t>
            </a:r>
            <a:r>
              <a:rPr lang="zh-CN" altLang="en-US" sz="2000" b="1">
                <a:sym typeface="+mn-ea"/>
              </a:rPr>
              <a:t>轨道      无空间取向</a:t>
            </a:r>
            <a:endParaRPr lang="zh-CN" altLang="en-US" sz="2000" b="1"/>
          </a:p>
        </p:txBody>
      </p:sp>
      <p:sp>
        <p:nvSpPr>
          <p:cNvPr id="8" name="文本框 7"/>
          <p:cNvSpPr txBox="1"/>
          <p:nvPr/>
        </p:nvSpPr>
        <p:spPr>
          <a:xfrm>
            <a:off x="1206500" y="5563870"/>
            <a:ext cx="2013585" cy="398780"/>
          </a:xfrm>
          <a:prstGeom prst="rect">
            <a:avLst/>
          </a:prstGeom>
          <a:noFill/>
        </p:spPr>
        <p:txBody>
          <a:bodyPr wrap="none" rtlCol="0">
            <a:spAutoFit/>
          </a:bodyPr>
          <a:lstStyle/>
          <a:p>
            <a:pPr algn="l"/>
            <a:r>
              <a:rPr lang="en-US" altLang="zh-CN" sz="2000" b="1">
                <a:sym typeface="+mn-ea"/>
              </a:rPr>
              <a:t>P</a:t>
            </a:r>
            <a:r>
              <a:rPr lang="zh-CN" altLang="en-US" sz="2000" b="1">
                <a:sym typeface="+mn-ea"/>
              </a:rPr>
              <a:t>轨道   空间取向</a:t>
            </a:r>
            <a:endParaRPr lang="zh-CN" altLang="en-US" sz="2000" b="1"/>
          </a:p>
        </p:txBody>
      </p:sp>
      <p:pic>
        <p:nvPicPr>
          <p:cNvPr id="9" name="图片 8"/>
          <p:cNvPicPr>
            <a:picLocks noChangeAspect="1"/>
          </p:cNvPicPr>
          <p:nvPr/>
        </p:nvPicPr>
        <p:blipFill>
          <a:blip r:embed="rId2"/>
          <a:stretch>
            <a:fillRect/>
          </a:stretch>
        </p:blipFill>
        <p:spPr>
          <a:xfrm>
            <a:off x="1090295" y="1799590"/>
            <a:ext cx="1454785" cy="1505585"/>
          </a:xfrm>
          <a:prstGeom prst="rect">
            <a:avLst/>
          </a:prstGeom>
        </p:spPr>
      </p:pic>
      <p:pic>
        <p:nvPicPr>
          <p:cNvPr id="10" name="图片 9"/>
          <p:cNvPicPr>
            <a:picLocks noChangeAspect="1"/>
          </p:cNvPicPr>
          <p:nvPr/>
        </p:nvPicPr>
        <p:blipFill>
          <a:blip r:embed="rId3"/>
          <a:stretch>
            <a:fillRect/>
          </a:stretch>
        </p:blipFill>
        <p:spPr>
          <a:xfrm>
            <a:off x="383540" y="3890010"/>
            <a:ext cx="3729990" cy="1593215"/>
          </a:xfrm>
          <a:prstGeom prst="rect">
            <a:avLst/>
          </a:prstGeom>
        </p:spPr>
      </p:pic>
      <p:sp>
        <p:nvSpPr>
          <p:cNvPr id="11" name="文本框 10"/>
          <p:cNvSpPr txBox="1"/>
          <p:nvPr/>
        </p:nvSpPr>
        <p:spPr>
          <a:xfrm>
            <a:off x="5380990" y="4779010"/>
            <a:ext cx="6329680" cy="922020"/>
          </a:xfrm>
          <a:prstGeom prst="rect">
            <a:avLst/>
          </a:prstGeom>
          <a:noFill/>
        </p:spPr>
        <p:txBody>
          <a:bodyPr wrap="square" rtlCol="0" anchor="t">
            <a:spAutoFit/>
          </a:bodyPr>
          <a:lstStyle/>
          <a:p>
            <a:pPr fontAlgn="auto">
              <a:lnSpc>
                <a:spcPct val="150000"/>
              </a:lnSpc>
            </a:pPr>
            <a:r>
              <a:rPr lang="en-US" altLang="zh-CN" b="1"/>
              <a:t>       </a:t>
            </a:r>
            <a:r>
              <a:rPr lang="zh-CN" altLang="en-US" b="1"/>
              <a:t>在形成共价键时，原子轨道重叠得多，电子在核间出现的概率大，所形成的共价键就牢固。</a:t>
            </a:r>
            <a:endParaRPr lang="zh-CN" altLang="en-US" b="1"/>
          </a:p>
        </p:txBody>
      </p:sp>
      <p:sp>
        <p:nvSpPr>
          <p:cNvPr id="12" name="文本框 11"/>
          <p:cNvSpPr txBox="1"/>
          <p:nvPr/>
        </p:nvSpPr>
        <p:spPr>
          <a:xfrm>
            <a:off x="2643505" y="1524635"/>
            <a:ext cx="5008880" cy="398780"/>
          </a:xfrm>
          <a:prstGeom prst="rect">
            <a:avLst/>
          </a:prstGeom>
          <a:noFill/>
        </p:spPr>
        <p:txBody>
          <a:bodyPr wrap="none" rtlCol="0">
            <a:spAutoFit/>
          </a:bodyPr>
          <a:lstStyle/>
          <a:p>
            <a:pPr algn="l"/>
            <a:r>
              <a:rPr lang="zh-CN" altLang="en-US" sz="2000" b="1">
                <a:sym typeface="+mn-ea"/>
              </a:rPr>
              <a:t>分子的空间结构与共价键的方向性密切相关</a:t>
            </a:r>
            <a:endParaRPr lang="zh-CN" altLang="en-US" sz="2000" b="1">
              <a:sym typeface="+mn-ea"/>
            </a:endParaRPr>
          </a:p>
        </p:txBody>
      </p:sp>
      <p:sp>
        <p:nvSpPr>
          <p:cNvPr id="13" name="Text Box 5"/>
          <p:cNvSpPr txBox="1"/>
          <p:nvPr/>
        </p:nvSpPr>
        <p:spPr>
          <a:xfrm>
            <a:off x="2419985" y="6122035"/>
            <a:ext cx="6711950" cy="579438"/>
          </a:xfrm>
          <a:prstGeom prst="rect">
            <a:avLst/>
          </a:prstGeom>
          <a:noFill/>
          <a:ln w="9525">
            <a:noFill/>
          </a:ln>
        </p:spPr>
        <p:txBody>
          <a:bodyPr wrap="none">
            <a:spAutoFit/>
          </a:bodyPr>
          <a:lstStyle/>
          <a:p>
            <a:r>
              <a:rPr lang="zh-CN" altLang="en-US" sz="3200" b="1">
                <a:latin typeface="Tahoma" panose="020B0604030504040204" pitchFamily="34" charset="0"/>
                <a:ea typeface="黑体" panose="02010609060101010101" pitchFamily="2" charset="-122"/>
              </a:rPr>
              <a:t>是不是所有的共价键都具有方向性？</a:t>
            </a:r>
            <a:endParaRPr lang="zh-CN" altLang="en-US" sz="3200" b="1">
              <a:latin typeface="Tahoma" panose="020B0604030504040204" pitchFamily="34" charset="0"/>
              <a:ea typeface="黑体" panose="02010609060101010101" pitchFamily="2" charset="-122"/>
            </a:endParaRPr>
          </a:p>
        </p:txBody>
      </p:sp>
      <p:sp>
        <p:nvSpPr>
          <p:cNvPr id="14" name="Text Box 6"/>
          <p:cNvSpPr txBox="1"/>
          <p:nvPr/>
        </p:nvSpPr>
        <p:spPr>
          <a:xfrm>
            <a:off x="848360" y="6122035"/>
            <a:ext cx="1655763" cy="579438"/>
          </a:xfrm>
          <a:prstGeom prst="rect">
            <a:avLst/>
          </a:prstGeom>
          <a:noFill/>
          <a:ln w="9525">
            <a:noFill/>
          </a:ln>
        </p:spPr>
        <p:txBody>
          <a:bodyPr>
            <a:spAutoFit/>
          </a:bodyPr>
          <a:lstStyle/>
          <a:p>
            <a:pPr>
              <a:spcBef>
                <a:spcPct val="50000"/>
              </a:spcBef>
            </a:pPr>
            <a:r>
              <a:rPr lang="zh-CN" altLang="en-US" sz="3200" b="1">
                <a:solidFill>
                  <a:srgbClr val="FF3300"/>
                </a:solidFill>
                <a:latin typeface="Times New Roman" panose="02020603050405020304" pitchFamily="18" charset="0"/>
              </a:rPr>
              <a:t>问题：</a:t>
            </a:r>
            <a:endParaRPr lang="zh-CN" altLang="en-US" sz="3200" b="1">
              <a:solidFill>
                <a:srgbClr val="FF3300"/>
              </a:solidFill>
              <a:latin typeface="Times New Roman" panose="02020603050405020304" pitchFamily="18" charset="0"/>
            </a:endParaRPr>
          </a:p>
        </p:txBody>
      </p:sp>
      <p:sp>
        <p:nvSpPr>
          <p:cNvPr id="15" name="椭圆形标注 14"/>
          <p:cNvSpPr/>
          <p:nvPr/>
        </p:nvSpPr>
        <p:spPr>
          <a:xfrm>
            <a:off x="10228580" y="1412875"/>
            <a:ext cx="1606550" cy="584200"/>
          </a:xfrm>
          <a:prstGeom prst="wedgeEllipseCallout">
            <a:avLst>
              <a:gd name="adj1" fmla="val -47355"/>
              <a:gd name="adj2" fmla="val 816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无方向性</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2"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linds(horizontal)">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1" grpId="0"/>
      <p:bldP spid="12" grpId="0"/>
      <p:bldP spid="13" grpId="0"/>
      <p:bldP spid="14" grpId="0"/>
      <p:bldP spid="15" grpId="2"/>
    </p:bldLst>
  </p:timing>
</p:sld>
</file>

<file path=ppt/tags/tag1.xml><?xml version="1.0" encoding="utf-8"?>
<p:tagLst xmlns:p="http://schemas.openxmlformats.org/presentationml/2006/main">
  <p:tag name="KSO_WM_UNIT_PLACING_PICTURE_USER_VIEWPORT" val="{&quot;height&quot;:4515,&quot;width&quot;:4890}"/>
</p:tagLst>
</file>

<file path=ppt/tags/tag10.xml><?xml version="1.0" encoding="utf-8"?>
<p:tagLst xmlns:p="http://schemas.openxmlformats.org/presentationml/2006/main">
  <p:tag name="AS_UNIQUEID" val="1682"/>
</p:tagLst>
</file>

<file path=ppt/tags/tag11.xml><?xml version="1.0" encoding="utf-8"?>
<p:tagLst xmlns:p="http://schemas.openxmlformats.org/presentationml/2006/main">
  <p:tag name="AS_UNIQUEID" val="1683"/>
</p:tagLst>
</file>

<file path=ppt/tags/tag12.xml><?xml version="1.0" encoding="utf-8"?>
<p:tagLst xmlns:p="http://schemas.openxmlformats.org/presentationml/2006/main">
  <p:tag name="AS_UNIQUEID" val="1684"/>
</p:tagLst>
</file>

<file path=ppt/tags/tag13.xml><?xml version="1.0" encoding="utf-8"?>
<p:tagLst xmlns:p="http://schemas.openxmlformats.org/presentationml/2006/main">
  <p:tag name="AS_UNIQUEID" val="1840"/>
</p:tagLst>
</file>

<file path=ppt/tags/tag14.xml><?xml version="1.0" encoding="utf-8"?>
<p:tagLst xmlns:p="http://schemas.openxmlformats.org/presentationml/2006/main">
  <p:tag name="AS_UNIQUEID" val="1841"/>
</p:tagLst>
</file>

<file path=ppt/tags/tag15.xml><?xml version="1.0" encoding="utf-8"?>
<p:tagLst xmlns:p="http://schemas.openxmlformats.org/presentationml/2006/main">
  <p:tag name="AS_UNIQUEID" val="1842"/>
</p:tagLst>
</file>

<file path=ppt/tags/tag16.xml><?xml version="1.0" encoding="utf-8"?>
<p:tagLst xmlns:p="http://schemas.openxmlformats.org/presentationml/2006/main">
  <p:tag name="AS_UNIQUEID" val="1685"/>
</p:tagLst>
</file>

<file path=ppt/tags/tag17.xml><?xml version="1.0" encoding="utf-8"?>
<p:tagLst xmlns:p="http://schemas.openxmlformats.org/presentationml/2006/main">
  <p:tag name="AS_UNIQUEID" val="1686"/>
</p:tagLst>
</file>

<file path=ppt/tags/tag18.xml><?xml version="1.0" encoding="utf-8"?>
<p:tagLst xmlns:p="http://schemas.openxmlformats.org/presentationml/2006/main">
  <p:tag name="AS_UNIQUEID" val="1687"/>
</p:tagLst>
</file>

<file path=ppt/tags/tag19.xml><?xml version="1.0" encoding="utf-8"?>
<p:tagLst xmlns:p="http://schemas.openxmlformats.org/presentationml/2006/main">
  <p:tag name="AS_UNIQUEID" val="1688"/>
</p:tagLst>
</file>

<file path=ppt/tags/tag2.xml><?xml version="1.0" encoding="utf-8"?>
<p:tagLst xmlns:p="http://schemas.openxmlformats.org/presentationml/2006/main">
  <p:tag name="AS_UNIQUEID" val="1423"/>
</p:tagLst>
</file>

<file path=ppt/tags/tag20.xml><?xml version="1.0" encoding="utf-8"?>
<p:tagLst xmlns:p="http://schemas.openxmlformats.org/presentationml/2006/main">
  <p:tag name="AS_UNIQUEID" val="1689"/>
</p:tagLst>
</file>

<file path=ppt/tags/tag21.xml><?xml version="1.0" encoding="utf-8"?>
<p:tagLst xmlns:p="http://schemas.openxmlformats.org/presentationml/2006/main">
  <p:tag name="AS_UNIQUEID" val="1843"/>
</p:tagLst>
</file>

<file path=ppt/tags/tag22.xml><?xml version="1.0" encoding="utf-8"?>
<p:tagLst xmlns:p="http://schemas.openxmlformats.org/presentationml/2006/main">
  <p:tag name="AS_UNIQUEID" val="1844"/>
</p:tagLst>
</file>

<file path=ppt/tags/tag23.xml><?xml version="1.0" encoding="utf-8"?>
<p:tagLst xmlns:p="http://schemas.openxmlformats.org/presentationml/2006/main">
  <p:tag name="AS_UNIQUEID" val="1845"/>
</p:tagLst>
</file>

<file path=ppt/tags/tag24.xml><?xml version="1.0" encoding="utf-8"?>
<p:tagLst xmlns:p="http://schemas.openxmlformats.org/presentationml/2006/main">
  <p:tag name="KSO_WM_UNIT_TABLE_BEAUTIFY" val="smartTable{9e25f89c-fd8e-4982-9439-cd3b5b337df8}"/>
  <p:tag name="TABLE_ENDDRAG_ORIGIN_RECT" val="580*329"/>
  <p:tag name="TABLE_ENDDRAG_RECT" val="122*110*580*329"/>
</p:tagLst>
</file>

<file path=ppt/tags/tag3.xml><?xml version="1.0" encoding="utf-8"?>
<p:tagLst xmlns:p="http://schemas.openxmlformats.org/presentationml/2006/main">
  <p:tag name="AS_UNIQUEID" val="1480"/>
  <p:tag name="KSO_WM_UNIT_PLACING_PICTURE_USER_VIEWPORT" val="{&quot;height&quot;:7762.6503937007874,&quot;width&quot;:10578.511811023622}"/>
</p:tagLst>
</file>

<file path=ppt/tags/tag4.xml><?xml version="1.0" encoding="utf-8"?>
<p:tagLst xmlns:p="http://schemas.openxmlformats.org/presentationml/2006/main">
  <p:tag name="AS_UNIQUEID" val="1676"/>
</p:tagLst>
</file>

<file path=ppt/tags/tag5.xml><?xml version="1.0" encoding="utf-8"?>
<p:tagLst xmlns:p="http://schemas.openxmlformats.org/presentationml/2006/main">
  <p:tag name="AS_UNIQUEID" val="1677"/>
</p:tagLst>
</file>

<file path=ppt/tags/tag6.xml><?xml version="1.0" encoding="utf-8"?>
<p:tagLst xmlns:p="http://schemas.openxmlformats.org/presentationml/2006/main">
  <p:tag name="AS_UNIQUEID" val="1678"/>
</p:tagLst>
</file>

<file path=ppt/tags/tag7.xml><?xml version="1.0" encoding="utf-8"?>
<p:tagLst xmlns:p="http://schemas.openxmlformats.org/presentationml/2006/main">
  <p:tag name="AS_UNIQUEID" val="1679"/>
</p:tagLst>
</file>

<file path=ppt/tags/tag8.xml><?xml version="1.0" encoding="utf-8"?>
<p:tagLst xmlns:p="http://schemas.openxmlformats.org/presentationml/2006/main">
  <p:tag name="AS_UNIQUEID" val="1680"/>
</p:tagLst>
</file>

<file path=ppt/tags/tag9.xml><?xml version="1.0" encoding="utf-8"?>
<p:tagLst xmlns:p="http://schemas.openxmlformats.org/presentationml/2006/main">
  <p:tag name="AS_UNIQUEID" val="168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E9746E"/>
      </a:accent1>
      <a:accent2>
        <a:srgbClr val="ED935C"/>
      </a:accent2>
      <a:accent3>
        <a:srgbClr val="FDD069"/>
      </a:accent3>
      <a:accent4>
        <a:srgbClr val="78B6A9"/>
      </a:accent4>
      <a:accent5>
        <a:srgbClr val="AB7DB6"/>
      </a:accent5>
      <a:accent6>
        <a:srgbClr val="4D4D4D"/>
      </a:accent6>
      <a:hlink>
        <a:srgbClr val="0563C1"/>
      </a:hlink>
      <a:folHlink>
        <a:srgbClr val="954F72"/>
      </a:folHlink>
    </a:clrScheme>
    <a:fontScheme name="Office">
      <a:majorFont>
        <a:latin typeface="Calibri"/>
        <a:ea typeface="Arial"/>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E9746E"/>
    </a:accent1>
    <a:accent2>
      <a:srgbClr val="ED935C"/>
    </a:accent2>
    <a:accent3>
      <a:srgbClr val="FDD069"/>
    </a:accent3>
    <a:accent4>
      <a:srgbClr val="78B6A9"/>
    </a:accent4>
    <a:accent5>
      <a:srgbClr val="AB7DB6"/>
    </a:accent5>
    <a:accent6>
      <a:srgbClr val="4D4D4D"/>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4609</Words>
  <Application>WPS 演示</Application>
  <PresentationFormat/>
  <Paragraphs>581</Paragraphs>
  <Slides>32</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宋体</vt:lpstr>
      <vt:lpstr>Wingdings</vt:lpstr>
      <vt:lpstr>Times New Roman</vt:lpstr>
      <vt:lpstr>黑体</vt:lpstr>
      <vt:lpstr>微软雅黑</vt:lpstr>
      <vt:lpstr>Tahoma</vt:lpstr>
      <vt:lpstr>Calibri</vt:lpstr>
      <vt:lpstr>Arial Unicode MS</vt:lpstr>
      <vt:lpstr>等线</vt:lpstr>
      <vt:lpstr>楷体_GB2312</vt:lpstr>
      <vt:lpstr>新宋体</vt:lpstr>
      <vt:lpstr>华文新魏</vt:lpstr>
      <vt:lpstr>楷体_GB2312</vt:lpstr>
      <vt:lpstr>NEU-BZ-S92</vt:lpstr>
      <vt:lpstr>Segoe Print</vt:lpstr>
      <vt:lpstr>方正书宋_GBK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Administrator</cp:lastModifiedBy>
  <cp:revision>4</cp:revision>
  <cp:lastPrinted>2021-03-01T08:53:00Z</cp:lastPrinted>
  <dcterms:created xsi:type="dcterms:W3CDTF">2021-03-01T08:53:00Z</dcterms:created>
  <dcterms:modified xsi:type="dcterms:W3CDTF">2022-03-01T03:35:48Z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2052-11.8.2.9067</vt:lpwstr>
  </property>
</Properties>
</file>